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1" r:id="rId4"/>
  </p:sldMasterIdLst>
  <p:notesMasterIdLst>
    <p:notesMasterId r:id="rId35"/>
  </p:notesMasterIdLst>
  <p:handoutMasterIdLst>
    <p:handoutMasterId r:id="rId36"/>
  </p:handoutMasterIdLst>
  <p:sldIdLst>
    <p:sldId id="378" r:id="rId5"/>
    <p:sldId id="559" r:id="rId6"/>
    <p:sldId id="561" r:id="rId7"/>
    <p:sldId id="381" r:id="rId8"/>
    <p:sldId id="409" r:id="rId9"/>
    <p:sldId id="440" r:id="rId10"/>
    <p:sldId id="416" r:id="rId11"/>
    <p:sldId id="555" r:id="rId12"/>
    <p:sldId id="556" r:id="rId13"/>
    <p:sldId id="560" r:id="rId14"/>
    <p:sldId id="258" r:id="rId15"/>
    <p:sldId id="564" r:id="rId16"/>
    <p:sldId id="563" r:id="rId17"/>
    <p:sldId id="565" r:id="rId18"/>
    <p:sldId id="546" r:id="rId19"/>
    <p:sldId id="551" r:id="rId20"/>
    <p:sldId id="566" r:id="rId21"/>
    <p:sldId id="570" r:id="rId22"/>
    <p:sldId id="567" r:id="rId23"/>
    <p:sldId id="569" r:id="rId24"/>
    <p:sldId id="568" r:id="rId25"/>
    <p:sldId id="571" r:id="rId26"/>
    <p:sldId id="572" r:id="rId27"/>
    <p:sldId id="455" r:id="rId28"/>
    <p:sldId id="418" r:id="rId29"/>
    <p:sldId id="421" r:id="rId30"/>
    <p:sldId id="419" r:id="rId31"/>
    <p:sldId id="444" r:id="rId32"/>
    <p:sldId id="573" r:id="rId33"/>
    <p:sldId id="511" r:id="rId3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e Smothers" initials="VS" lastIdx="4" clrIdx="0">
    <p:extLst>
      <p:ext uri="{19B8F6BF-5375-455C-9EA6-DF929625EA0E}">
        <p15:presenceInfo xmlns:p15="http://schemas.microsoft.com/office/powerpoint/2012/main" userId="S-1-5-21-1214440339-484763869-725345543-98658" providerId="AD"/>
      </p:ext>
    </p:extLst>
  </p:cmAuthor>
  <p:cmAuthor id="2" name="Megan Singleton" initials="MS" lastIdx="2" clrIdx="1">
    <p:extLst>
      <p:ext uri="{19B8F6BF-5375-455C-9EA6-DF929625EA0E}">
        <p15:presenceInfo xmlns:p15="http://schemas.microsoft.com/office/powerpoint/2012/main" userId="S-1-5-21-1214440339-484763869-725345543-47737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F05"/>
    <a:srgbClr val="663300"/>
    <a:srgbClr val="1E9234"/>
    <a:srgbClr val="254B8E"/>
    <a:srgbClr val="EFCAB9"/>
    <a:srgbClr val="DCFADC"/>
    <a:srgbClr val="A7B6A7"/>
    <a:srgbClr val="B19E96"/>
    <a:srgbClr val="E5FAC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A598A8C-DC9D-4C6E-9038-9E5A4A55CFB1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1B23378-F294-4D67-8EAE-F1AACA6FA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5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97EA7C5-4A89-423E-8C1E-7E9FCB45F4D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5FFD25B-6BFA-4619-AA69-D4894A92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2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FD25B-6BFA-4619-AA69-D4894A9269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2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Prompted by Epic roll out. With</a:t>
            </a:r>
            <a:r>
              <a:rPr lang="en-US" baseline="0" dirty="0"/>
              <a:t> advent of centralized data, needed centralized governance of clinical data. Evolving process.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consolidation of clinical data in Epic introduces greater risk and  greater opportunity. The Data Trust seeks to manage that risk while maximizing our opportunities.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63C5-5427-4D8C-8C9E-BD8F3BBB6F7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32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 approved in 2016. The Data Trust governs the use and disclosure of JHM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03DF5-0404-4713-A7F4-333DC6D9F09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44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D25B-6BFA-4619-AA69-D4894A9269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0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can leverage the tools and data storage is sufficient, first choice for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63C5-5427-4D8C-8C9E-BD8F3BBB6F7E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67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Appropriate for registries, larger datasets, or projections of existing PMAP registries. Suitable for PHI. Enables advanced analytics and collaboration with APL. Tools available for working with data in PMAP.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C135-F856-4179-9A81-93F58420861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55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Questions- Sara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FD25B-6BFA-4619-AA69-D4894A9269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Blue_PowerPoint_HD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HM_2C_R_H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23851"/>
            <a:ext cx="5283200" cy="245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79502" y="2921000"/>
            <a:ext cx="10401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9502" y="41021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5562600"/>
            <a:ext cx="2540000" cy="4572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fld id="{76CF8539-3E81-4908-82AB-4ABA13849455}" type="datetime1">
              <a:rPr lang="en-US" smtClean="0"/>
              <a:t>2/9/2022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6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57FD8A-C043-4691-9BA0-BF3B4F1579BA}" type="datetime1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5"/>
            <a:ext cx="25908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5"/>
            <a:ext cx="7569200" cy="5705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A132AF-F2EB-4037-862B-45C4BB87A3CC}" type="datetime1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59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3965575" y="381000"/>
            <a:ext cx="4191000" cy="572502"/>
            <a:chOff x="3965575" y="381000"/>
            <a:chExt cx="4191000" cy="572502"/>
          </a:xfrm>
        </p:grpSpPr>
        <p:sp>
          <p:nvSpPr>
            <p:cNvPr id="5" name="Rectangle 4"/>
            <p:cNvSpPr/>
            <p:nvPr userDrawn="1"/>
          </p:nvSpPr>
          <p:spPr>
            <a:xfrm>
              <a:off x="5641975" y="381000"/>
              <a:ext cx="838200" cy="5725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Source Sans Pro" pitchFamily="34" charset="0"/>
                </a:rPr>
                <a:t>Stage</a:t>
              </a:r>
              <a:r>
                <a:rPr lang="en-US" sz="1100" baseline="0">
                  <a:solidFill>
                    <a:schemeClr val="bg1"/>
                  </a:solidFill>
                  <a:latin typeface="Source Sans Pro" pitchFamily="34" charset="0"/>
                </a:rPr>
                <a:t> 2 Objectives</a:t>
              </a:r>
              <a:endParaRPr lang="en-US" sz="1100">
                <a:solidFill>
                  <a:schemeClr val="bg1"/>
                </a:solidFill>
                <a:latin typeface="Source Sans Pro" pitchFamily="34" charset="0"/>
              </a:endParaRPr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4803775" y="381000"/>
              <a:ext cx="838200" cy="572502"/>
            </a:xfrm>
            <a:prstGeom prst="rect">
              <a:avLst/>
            </a:prstGeom>
            <a:solidFill>
              <a:srgbClr val="95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100">
                  <a:solidFill>
                    <a:schemeClr val="bg1"/>
                  </a:solidFill>
                  <a:latin typeface="Source Sans Pro" pitchFamily="34" charset="0"/>
                </a:rPr>
                <a:t>S1</a:t>
              </a:r>
              <a:r>
                <a:rPr lang="en-US" sz="1100" baseline="0">
                  <a:solidFill>
                    <a:schemeClr val="bg1"/>
                  </a:solidFill>
                  <a:latin typeface="Source Sans Pro" pitchFamily="34" charset="0"/>
                </a:rPr>
                <a:t> Y2 Changes</a:t>
              </a:r>
              <a:endParaRPr lang="en-US" sz="1100">
                <a:solidFill>
                  <a:schemeClr val="bg1"/>
                </a:solidFill>
                <a:latin typeface="Source Sans Pro" pitchFamily="34" charset="0"/>
              </a:endParaRPr>
            </a:p>
          </p:txBody>
        </p:sp>
        <p:sp>
          <p:nvSpPr>
            <p:cNvPr id="3" name="Rectangle 2"/>
            <p:cNvSpPr/>
            <p:nvPr userDrawn="1"/>
          </p:nvSpPr>
          <p:spPr>
            <a:xfrm>
              <a:off x="3965575" y="381000"/>
              <a:ext cx="838200" cy="5725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aseline="0">
                  <a:solidFill>
                    <a:schemeClr val="bg1"/>
                  </a:solidFill>
                  <a:latin typeface="Source Sans Pro" pitchFamily="34" charset="0"/>
                </a:rPr>
                <a:t>Overview</a:t>
              </a: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6480175" y="381000"/>
              <a:ext cx="838200" cy="5725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Source Sans Pro" pitchFamily="34" charset="0"/>
                </a:rPr>
                <a:t>2014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Source Sans Pro" pitchFamily="34" charset="0"/>
                </a:rPr>
                <a:t>QM’s</a:t>
              </a: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318375" y="381000"/>
              <a:ext cx="838200" cy="5725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Source Sans Pro" pitchFamily="34" charset="0"/>
                </a:rPr>
                <a:t>Looking Ahead</a:t>
              </a:r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0" y="2"/>
            <a:ext cx="12200808" cy="4048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" action="ppaction://hlinkshowjump?jump=nextslide"/>
          </p:cNvPr>
          <p:cNvSpPr/>
          <p:nvPr userDrawn="1"/>
        </p:nvSpPr>
        <p:spPr>
          <a:xfrm rot="2668133">
            <a:off x="11873974" y="13407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" action="ppaction://hlinkshowjump?jump=nextslide"/>
          </p:cNvPr>
          <p:cNvSpPr/>
          <p:nvPr userDrawn="1"/>
        </p:nvSpPr>
        <p:spPr>
          <a:xfrm rot="8043365">
            <a:off x="11873003" y="50172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" action="ppaction://hlinkshowjump?jump=previousslide"/>
          </p:cNvPr>
          <p:cNvSpPr/>
          <p:nvPr userDrawn="1"/>
        </p:nvSpPr>
        <p:spPr>
          <a:xfrm rot="13468133">
            <a:off x="231934" y="6730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" action="ppaction://hlinkshowjump?jump=previousslide"/>
          </p:cNvPr>
          <p:cNvSpPr/>
          <p:nvPr userDrawn="1"/>
        </p:nvSpPr>
        <p:spPr>
          <a:xfrm rot="18843365">
            <a:off x="232901" y="151219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928064" y="48546"/>
            <a:ext cx="229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Meaningful</a:t>
            </a:r>
            <a:r>
              <a:rPr lang="en-US" sz="1600" b="0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Use 2014</a:t>
            </a:r>
          </a:p>
        </p:txBody>
      </p:sp>
    </p:spTree>
    <p:extLst>
      <p:ext uri="{BB962C8B-B14F-4D97-AF65-F5344CB8AC3E}">
        <p14:creationId xmlns:p14="http://schemas.microsoft.com/office/powerpoint/2010/main" val="2109627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8037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S1 Y2</a:t>
            </a:r>
            <a:r>
              <a:rPr lang="en-US" sz="1200" baseline="0">
                <a:solidFill>
                  <a:schemeClr val="bg1"/>
                </a:solidFill>
                <a:latin typeface="Source Sans Pro" pitchFamily="34" charset="0"/>
              </a:rPr>
              <a:t> Changes</a:t>
            </a:r>
            <a:endParaRPr lang="en-US" sz="120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9655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Overview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4801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2014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QM’s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641975" y="381000"/>
            <a:ext cx="838200" cy="572502"/>
          </a:xfrm>
          <a:prstGeom prst="rect">
            <a:avLst/>
          </a:prstGeom>
          <a:solidFill>
            <a:srgbClr val="E67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>
                <a:solidFill>
                  <a:schemeClr val="bg1"/>
                </a:solidFill>
                <a:latin typeface="Source Sans Pro" pitchFamily="34" charset="0"/>
              </a:rPr>
              <a:t>Stage 2</a:t>
            </a:r>
          </a:p>
          <a:p>
            <a:pPr lvl="0" algn="ctr"/>
            <a:r>
              <a:rPr lang="en-US" sz="1100">
                <a:solidFill>
                  <a:schemeClr val="bg1"/>
                </a:solidFill>
                <a:latin typeface="Source Sans Pro" pitchFamily="34" charset="0"/>
              </a:rPr>
              <a:t>Objectives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3183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Looking Ahead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12200808" cy="4048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" action="ppaction://hlinkshowjump?jump=nextslide"/>
          </p:cNvPr>
          <p:cNvSpPr/>
          <p:nvPr/>
        </p:nvSpPr>
        <p:spPr>
          <a:xfrm rot="2668133">
            <a:off x="11873974" y="13407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 rot="8043365">
            <a:off x="11873003" y="50172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" action="ppaction://hlinkshowjump?jump=previousslide"/>
          </p:cNvPr>
          <p:cNvSpPr/>
          <p:nvPr userDrawn="1"/>
        </p:nvSpPr>
        <p:spPr>
          <a:xfrm rot="13468133">
            <a:off x="231934" y="6730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" action="ppaction://hlinkshowjump?jump=previousslide"/>
          </p:cNvPr>
          <p:cNvSpPr/>
          <p:nvPr userDrawn="1"/>
        </p:nvSpPr>
        <p:spPr>
          <a:xfrm rot="18843365">
            <a:off x="232901" y="151219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928064" y="48546"/>
            <a:ext cx="229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Meaningful</a:t>
            </a:r>
            <a:r>
              <a:rPr lang="en-US" sz="1600" b="0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Use 2014</a:t>
            </a:r>
            <a:endParaRPr lang="en-US" sz="1400" spc="-150">
              <a:solidFill>
                <a:schemeClr val="tx1">
                  <a:lumMod val="50000"/>
                  <a:lumOff val="50000"/>
                </a:schemeClr>
              </a:solidFill>
              <a:latin typeface="Sourc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48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8037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S1 Y2 Changes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9655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Overview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4801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2014</a:t>
            </a:r>
          </a:p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QM’s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6419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>
                <a:solidFill>
                  <a:schemeClr val="bg1"/>
                </a:solidFill>
                <a:latin typeface="Source Sans Pro" pitchFamily="34" charset="0"/>
              </a:rPr>
              <a:t>Stage</a:t>
            </a:r>
            <a:r>
              <a:rPr lang="en-US" sz="1100" baseline="0">
                <a:solidFill>
                  <a:schemeClr val="bg1"/>
                </a:solidFill>
                <a:latin typeface="Source Sans Pro" pitchFamily="34" charset="0"/>
              </a:rPr>
              <a:t> 2 Objectives</a:t>
            </a:r>
            <a:endParaRPr lang="en-US" sz="110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318375" y="381000"/>
            <a:ext cx="838200" cy="572502"/>
          </a:xfrm>
          <a:prstGeom prst="rect">
            <a:avLst/>
          </a:prstGeom>
          <a:solidFill>
            <a:srgbClr val="285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Looking Ahead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12200808" cy="4048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" action="ppaction://hlinkshowjump?jump=nextslide"/>
          </p:cNvPr>
          <p:cNvSpPr/>
          <p:nvPr/>
        </p:nvSpPr>
        <p:spPr>
          <a:xfrm rot="2668133">
            <a:off x="11873974" y="13407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 rot="8043365">
            <a:off x="11873003" y="50172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" action="ppaction://hlinkshowjump?jump=previousslide"/>
          </p:cNvPr>
          <p:cNvSpPr/>
          <p:nvPr userDrawn="1"/>
        </p:nvSpPr>
        <p:spPr>
          <a:xfrm rot="13468133">
            <a:off x="231934" y="6730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" action="ppaction://hlinkshowjump?jump=previousslide"/>
          </p:cNvPr>
          <p:cNvSpPr/>
          <p:nvPr userDrawn="1"/>
        </p:nvSpPr>
        <p:spPr>
          <a:xfrm rot="18843365">
            <a:off x="232901" y="151219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928064" y="48546"/>
            <a:ext cx="229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Meaningful</a:t>
            </a:r>
            <a:r>
              <a:rPr lang="en-US" sz="1600" b="0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Use 2014</a:t>
            </a:r>
            <a:endParaRPr lang="en-US" sz="1400" spc="-150">
              <a:solidFill>
                <a:schemeClr val="tx1">
                  <a:lumMod val="50000"/>
                  <a:lumOff val="50000"/>
                </a:schemeClr>
              </a:solidFill>
              <a:latin typeface="Sourc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8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8037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S1</a:t>
            </a:r>
            <a:r>
              <a:rPr lang="en-US" sz="1200" baseline="0">
                <a:solidFill>
                  <a:schemeClr val="bg1"/>
                </a:solidFill>
                <a:latin typeface="Source Sans Pro" pitchFamily="34" charset="0"/>
              </a:rPr>
              <a:t> Y2 Changes</a:t>
            </a:r>
            <a:endParaRPr lang="en-US" sz="120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9655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Overview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4801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2014</a:t>
            </a:r>
            <a:endParaRPr lang="en-US" sz="1200" baseline="0">
              <a:solidFill>
                <a:schemeClr val="bg1"/>
              </a:solidFill>
              <a:latin typeface="Source Sans Pro" pitchFamily="34" charset="0"/>
            </a:endParaRPr>
          </a:p>
          <a:p>
            <a:pPr lvl="0" algn="ctr"/>
            <a:r>
              <a:rPr lang="en-US" sz="1200" baseline="0">
                <a:solidFill>
                  <a:schemeClr val="bg1"/>
                </a:solidFill>
                <a:latin typeface="Source Sans Pro" pitchFamily="34" charset="0"/>
              </a:rPr>
              <a:t>QM’s</a:t>
            </a:r>
            <a:endParaRPr lang="en-US" sz="120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641975" y="381000"/>
            <a:ext cx="838200" cy="572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>
                <a:solidFill>
                  <a:schemeClr val="bg1"/>
                </a:solidFill>
                <a:latin typeface="Source Sans Pro" pitchFamily="34" charset="0"/>
              </a:rPr>
              <a:t>Stage 2</a:t>
            </a:r>
          </a:p>
          <a:p>
            <a:pPr lvl="0" algn="ctr"/>
            <a:r>
              <a:rPr lang="en-US" sz="1100">
                <a:solidFill>
                  <a:schemeClr val="bg1"/>
                </a:solidFill>
                <a:latin typeface="Source Sans Pro" pitchFamily="34" charset="0"/>
              </a:rPr>
              <a:t>Objectives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318375" y="381000"/>
            <a:ext cx="838200" cy="572502"/>
          </a:xfrm>
          <a:prstGeom prst="rect">
            <a:avLst/>
          </a:prstGeom>
          <a:solidFill>
            <a:srgbClr val="285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>
                <a:solidFill>
                  <a:schemeClr val="bg1"/>
                </a:solidFill>
                <a:latin typeface="Source Sans Pro" pitchFamily="34" charset="0"/>
              </a:rPr>
              <a:t>Looking</a:t>
            </a:r>
            <a:r>
              <a:rPr lang="en-US" sz="1200" baseline="0">
                <a:solidFill>
                  <a:schemeClr val="bg1"/>
                </a:solidFill>
                <a:latin typeface="Source Sans Pro" pitchFamily="34" charset="0"/>
              </a:rPr>
              <a:t> Ahead</a:t>
            </a:r>
            <a:endParaRPr lang="en-US" sz="1200">
              <a:solidFill>
                <a:schemeClr val="bg1"/>
              </a:solidFill>
              <a:latin typeface="Source Sans Pro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12200808" cy="4048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" action="ppaction://hlinkshowjump?jump=nextslide"/>
          </p:cNvPr>
          <p:cNvSpPr/>
          <p:nvPr/>
        </p:nvSpPr>
        <p:spPr>
          <a:xfrm rot="2668133">
            <a:off x="11873974" y="13407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 rot="8043365">
            <a:off x="11873003" y="50172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" action="ppaction://hlinkshowjump?jump=previousslide"/>
          </p:cNvPr>
          <p:cNvSpPr/>
          <p:nvPr userDrawn="1"/>
        </p:nvSpPr>
        <p:spPr>
          <a:xfrm rot="13468133">
            <a:off x="231934" y="67309"/>
            <a:ext cx="92444" cy="210102"/>
          </a:xfrm>
          <a:prstGeom prst="rect">
            <a:avLst/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" action="ppaction://hlinkshowjump?jump=previousslide"/>
          </p:cNvPr>
          <p:cNvSpPr/>
          <p:nvPr userDrawn="1"/>
        </p:nvSpPr>
        <p:spPr>
          <a:xfrm rot="18843365">
            <a:off x="232901" y="151219"/>
            <a:ext cx="92444" cy="210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928064" y="48546"/>
            <a:ext cx="229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Meaningful</a:t>
            </a:r>
            <a:r>
              <a:rPr lang="en-US" sz="1600" b="0" i="1" spc="-15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Use</a:t>
            </a:r>
            <a:r>
              <a:rPr lang="en-US" sz="1600" b="0" i="1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itchFamily="34" charset="0"/>
              </a:rPr>
              <a:t> 2014</a:t>
            </a:r>
            <a:endParaRPr lang="en-US" sz="1400" spc="-150">
              <a:solidFill>
                <a:schemeClr val="tx1">
                  <a:lumMod val="50000"/>
                  <a:lumOff val="50000"/>
                </a:schemeClr>
              </a:solidFill>
              <a:latin typeface="Source Sans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4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B9182A-CC7D-4437-B6C3-5BBF2220D253}" type="datetime1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D7B610-E0F6-48AD-97B4-69FDDB41911A}" type="datetime1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1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60398C-E73F-4492-A3B0-D1CF49E68AC6}" type="datetime1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22A1B9-A056-4FC6-995B-EBFE13AE8820}" type="datetime1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4C2694-13ED-441A-96D3-A7BC482C4506}" type="datetime1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7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684124-6702-41BC-BAE7-A5F0A7733EE0}" type="datetime1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3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343926-D8B4-48DD-8C6F-1401B4B9A739}" type="datetime1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39585E-5A6F-468C-9A19-493066E93DC1}" type="datetime1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5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lue_PowerPoint_HD-02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079500" y="391584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44267E5-B9D0-4836-94E7-8467C7B3EAFD}" type="datetime1">
              <a:rPr lang="en-US" smtClean="0"/>
              <a:t>2/9/2022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41656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8900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2BC5CB8E-4002-461F-AE26-0874673C6D00}" type="slidenum">
              <a:rPr lang="en-US" smtClean="0"/>
              <a:t>‹#›</a:t>
            </a:fld>
            <a:endParaRPr lang="en-US"/>
          </a:p>
        </p:txBody>
      </p:sp>
      <p:pic>
        <p:nvPicPr>
          <p:cNvPr id="1032" name="Picture 8" descr="JHM_2C_R_H-01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64584"/>
            <a:ext cx="2438400" cy="11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8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3657" r:id="rId12"/>
    <p:sldLayoutId id="2147483658" r:id="rId13"/>
    <p:sldLayoutId id="2147483660" r:id="rId14"/>
    <p:sldLayoutId id="2147483662" r:id="rId1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bg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bg1"/>
          </a:solidFill>
          <a:latin typeface="+mn-lt"/>
          <a:ea typeface="ＭＳ Ｐゴシック" charset="-128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2133">
          <a:solidFill>
            <a:schemeClr val="bg1"/>
          </a:solidFill>
          <a:latin typeface="+mn-lt"/>
          <a:ea typeface="ＭＳ Ｐゴシック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ＭＳ Ｐゴシック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  <a:ea typeface="ＭＳ Ｐゴシック" charset="-128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  <a:ea typeface="ＭＳ Ｐゴシック" charset="-128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  <a:ea typeface="ＭＳ Ｐゴシック" charset="-128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insidehopkinsmedicine.org/privacy_office/about_hipaa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insidehopkinsmedicine.org/privacy_office/additional_information/glossary.html" TargetMode="External"/><Relationship Id="rId2" Type="http://schemas.openxmlformats.org/officeDocument/2006/relationships/hyperlink" Target="https://www.hopkinsmedicine.org/institutional_review_board/hipaa_research/definition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johnshopkins.edu/wp-content/uploads/2021/07/Johns_Hopkins_University_PII_Policy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pkinsmedicine.org/institutional_review_board/guidelines_policies/guidelines/access_to_patient_data_for_research_faq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ctr.johnshopkins.edu/programs_resources/programs-resources/i2c/center-for-clinical-data-analysis-ccda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agnifying-glass-search-to-find-1019870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nsidehopkinsmedicine.org/data_trust/analytic_teams/research_ccda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insidehopkinsmedicine.org/data_trust/_docs/best-practices-storage-data-research-quality-improvement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ctr.johnshopkins.edu/safe-deskto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m.jh.edu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redcap.jhu.edu/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ctr.johnshopkins.edu/programs_resources/programs-resources/i2c/openspecimen-tracking/" TargetMode="External"/><Relationship Id="rId2" Type="http://schemas.openxmlformats.org/officeDocument/2006/relationships/hyperlink" Target="https://livejohnshopkins.sharepoint.com/sites/Office365Hub/SitePages/Best-Practices-for-Sharing-Sensitive-Information.aspx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marcc.jhu.edu/" TargetMode="External"/><Relationship Id="rId4" Type="http://schemas.openxmlformats.org/officeDocument/2006/relationships/hyperlink" Target="https://plan.jh.edu/display/PHPC/PhoenixHPC?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pkinsmedicine.org/institutional_review_board/guidelines_policies/guidelines/access_to_patient_data_for_research_faqs.html" TargetMode="External"/><Relationship Id="rId2" Type="http://schemas.openxmlformats.org/officeDocument/2006/relationships/hyperlink" Target="https://hpo.johnshopkins.edu/shortcut.cfm/49259/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tranet.insidehopkinsmedicine.org/data_trust/_docs/best-practices-storage-data-research-quality-improvement.pdf" TargetMode="External"/><Relationship Id="rId5" Type="http://schemas.openxmlformats.org/officeDocument/2006/relationships/hyperlink" Target="https://intranet.insidehopkinsmedicine.org/data_trust/data-trust-organization/research-data-subcouncil.html" TargetMode="External"/><Relationship Id="rId4" Type="http://schemas.openxmlformats.org/officeDocument/2006/relationships/hyperlink" Target="https://intranet.insidehopkinsmedicine.org/data_trust/sharing-data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po.johnshopkins.edu/shortcut.cfm/49259/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6" y="2011680"/>
            <a:ext cx="11868912" cy="2052320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/>
              <a:t>Research Access to JHM Data:</a:t>
            </a:r>
            <a:br>
              <a:rPr lang="en-US" sz="3600" dirty="0"/>
            </a:br>
            <a:r>
              <a:rPr lang="en-US" sz="3600" dirty="0"/>
              <a:t>HIPAA, Data Use, and the Data Trust</a:t>
            </a:r>
            <a:endParaRPr lang="en-US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873" y="6010382"/>
            <a:ext cx="10834254" cy="520189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9, 2022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FB288-BE89-4FB7-80BE-DCB8A8D76990}"/>
              </a:ext>
            </a:extLst>
          </p:cNvPr>
          <p:cNvSpPr txBox="1"/>
          <p:nvPr/>
        </p:nvSpPr>
        <p:spPr>
          <a:xfrm>
            <a:off x="1403498" y="4199860"/>
            <a:ext cx="921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Valerie Smothers, Data Trust Administrator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Prepared for JHURA Brown Bag</a:t>
            </a:r>
          </a:p>
        </p:txBody>
      </p:sp>
    </p:spTree>
    <p:extLst>
      <p:ext uri="{BB962C8B-B14F-4D97-AF65-F5344CB8AC3E}">
        <p14:creationId xmlns:p14="http://schemas.microsoft.com/office/powerpoint/2010/main" val="2543194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7398-6E81-4489-9CE5-43B7059B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980437"/>
            <a:ext cx="10363200" cy="1362075"/>
          </a:xfrm>
        </p:spPr>
        <p:txBody>
          <a:bodyPr/>
          <a:lstStyle/>
          <a:p>
            <a:r>
              <a:rPr lang="en-US" dirty="0"/>
              <a:t>HIPAA Concepts and Vocabulary</a:t>
            </a:r>
          </a:p>
        </p:txBody>
      </p:sp>
    </p:spTree>
    <p:extLst>
      <p:ext uri="{BB962C8B-B14F-4D97-AF65-F5344CB8AC3E}">
        <p14:creationId xmlns:p14="http://schemas.microsoft.com/office/powerpoint/2010/main" val="1080480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26"/>
          <a:stretch/>
        </p:blipFill>
        <p:spPr>
          <a:xfrm>
            <a:off x="126124" y="395926"/>
            <a:ext cx="12065876" cy="5921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841" y="6430851"/>
            <a:ext cx="1138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https://intranet.insidehopkinsmedicine.org/privacy_office/about_hipaa/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09241" y="747103"/>
            <a:ext cx="872359" cy="336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71752" y="578937"/>
            <a:ext cx="293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 provider</a:t>
            </a:r>
          </a:p>
        </p:txBody>
      </p:sp>
      <p:sp>
        <p:nvSpPr>
          <p:cNvPr id="9" name="Oval 8"/>
          <p:cNvSpPr/>
          <p:nvPr/>
        </p:nvSpPr>
        <p:spPr>
          <a:xfrm>
            <a:off x="1524000" y="5838122"/>
            <a:ext cx="2060028" cy="33633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4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764E-A6A8-49AC-A636-B52E5220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AF8C8-F9D4-4267-96D5-1536F8B1B047}"/>
              </a:ext>
            </a:extLst>
          </p:cNvPr>
          <p:cNvSpPr txBox="1"/>
          <p:nvPr/>
        </p:nvSpPr>
        <p:spPr>
          <a:xfrm>
            <a:off x="1179576" y="5948256"/>
            <a:ext cx="10263124" cy="64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HIPAA Definitions 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Privacy Office Glossary</a:t>
            </a:r>
            <a:r>
              <a:rPr lang="en-US" dirty="0"/>
              <a:t>, and </a:t>
            </a:r>
            <a:r>
              <a:rPr lang="en-US" dirty="0">
                <a:hlinkClick r:id="rId4"/>
              </a:rPr>
              <a:t>PII policy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E3EC5D5-4475-415D-8149-068862F1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142073"/>
              </p:ext>
            </p:extLst>
          </p:nvPr>
        </p:nvGraphicFramePr>
        <p:xfrm>
          <a:off x="1079500" y="1729740"/>
          <a:ext cx="10363200" cy="3718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5724">
                  <a:extLst>
                    <a:ext uri="{9D8B030D-6E8A-4147-A177-3AD203B41FA5}">
                      <a16:colId xmlns:a16="http://schemas.microsoft.com/office/drawing/2014/main" val="3547119574"/>
                    </a:ext>
                  </a:extLst>
                </a:gridCol>
                <a:gridCol w="8507476">
                  <a:extLst>
                    <a:ext uri="{9D8B030D-6E8A-4147-A177-3AD203B41FA5}">
                      <a16:colId xmlns:a16="http://schemas.microsoft.com/office/drawing/2014/main" val="3699610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Personally Identifiable Information</a:t>
                      </a:r>
                      <a:br>
                        <a:rPr lang="en-US" sz="2000" dirty="0"/>
                      </a:br>
                      <a:r>
                        <a:rPr lang="en-US" sz="2000" dirty="0" err="1"/>
                        <a:t>Information</a:t>
                      </a:r>
                      <a:r>
                        <a:rPr lang="en-US" sz="2000" dirty="0"/>
                        <a:t> that can be used to identify an individual, whether on its own or in combination with other personal or identifying information.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216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Protected Health Information</a:t>
                      </a:r>
                    </a:p>
                    <a:p>
                      <a:r>
                        <a:rPr lang="en-US" sz="2000" dirty="0"/>
                        <a:t>Health information that identifies a patient and relates to the condition of that patient or payment for health care to a patient.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47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Limited dataset, </a:t>
                      </a:r>
                    </a:p>
                    <a:p>
                      <a:r>
                        <a:rPr lang="en-US" sz="2000" dirty="0"/>
                        <a:t>Health information w/o names and most other HIPAA identifiers. Dates, zip code, and age are ok.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88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De-identified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Health information that has had all 18 individual identifiers removed so that the patient cannot be identified by the remaining information.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024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116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FB141-2D75-4A8C-BF3F-ACB979AE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and Concepts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FE1D9E-8000-4521-8711-FC2BBFB3D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298412"/>
              </p:ext>
            </p:extLst>
          </p:nvPr>
        </p:nvGraphicFramePr>
        <p:xfrm>
          <a:off x="1079500" y="1981200"/>
          <a:ext cx="10363200" cy="2590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64284">
                  <a:extLst>
                    <a:ext uri="{9D8B030D-6E8A-4147-A177-3AD203B41FA5}">
                      <a16:colId xmlns:a16="http://schemas.microsoft.com/office/drawing/2014/main" val="975358347"/>
                    </a:ext>
                  </a:extLst>
                </a:gridCol>
                <a:gridCol w="8598916">
                  <a:extLst>
                    <a:ext uri="{9D8B030D-6E8A-4147-A177-3AD203B41FA5}">
                      <a16:colId xmlns:a16="http://schemas.microsoft.com/office/drawing/2014/main" val="1515484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Use Agreement. Required for sharing LDS outside of covered entity.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23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Disclosure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Access to “facial” identifiers (name, </a:t>
                      </a:r>
                      <a:r>
                        <a:rPr lang="en-US" sz="2000" dirty="0" err="1"/>
                        <a:t>mrn</a:t>
                      </a:r>
                      <a:r>
                        <a:rPr lang="en-US" sz="2000" dirty="0"/>
                        <a:t>, address, etc.) outside the covered entity.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169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Authorization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Individual consent for the use or disclosure of PHI.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4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Minimum necessary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Without patient authorization, HIPAA mandates that disclosure of PHI for research purposes be the minimum necessary to conduct the research.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74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Waiver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HIPAA Waiver of Authorization. Must be approved by the IRB.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0868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5E1689-F380-4F8B-B1EC-E8EFA19C49E2}"/>
              </a:ext>
            </a:extLst>
          </p:cNvPr>
          <p:cNvSpPr txBox="1"/>
          <p:nvPr/>
        </p:nvSpPr>
        <p:spPr>
          <a:xfrm>
            <a:off x="1079500" y="5093208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Access to Patient Data for Research: Frequently Asked Questions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Note: Authorization enables sharing of PHI! Studies involving prospective collection of data can seek patient consent and authorization for the disclosure.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42C3E-1B0D-4673-BEAA-9692A6AE5EE1}"/>
              </a:ext>
            </a:extLst>
          </p:cNvPr>
          <p:cNvSpPr txBox="1"/>
          <p:nvPr/>
        </p:nvSpPr>
        <p:spPr>
          <a:xfrm>
            <a:off x="11442700" y="5370206"/>
            <a:ext cx="29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075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4245-BF8C-427A-A6B0-6DFF1252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948" y="2971293"/>
            <a:ext cx="10363200" cy="1362075"/>
          </a:xfrm>
        </p:spPr>
        <p:txBody>
          <a:bodyPr/>
          <a:lstStyle/>
          <a:p>
            <a:r>
              <a:rPr lang="en-US" dirty="0"/>
              <a:t>Guidance for accessing JHM data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3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0FA4-D66D-43DA-AC10-B1660BC8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Protection Attestation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9281F-3500-4239-8C60-3C6011747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017" y="1534584"/>
            <a:ext cx="3812067" cy="4561416"/>
          </a:xfrm>
        </p:spPr>
        <p:txBody>
          <a:bodyPr/>
          <a:lstStyle/>
          <a:p>
            <a:r>
              <a:rPr lang="en-US" sz="2800" dirty="0"/>
              <a:t>Integrated into SOM e-IRB and SPH PHIRST</a:t>
            </a:r>
          </a:p>
          <a:p>
            <a:r>
              <a:rPr lang="en-US" sz="2800" dirty="0"/>
              <a:t>Serves as a DUA</a:t>
            </a:r>
          </a:p>
          <a:p>
            <a:r>
              <a:rPr lang="en-US" sz="2800" dirty="0"/>
              <a:t>You attest when you agree to serve as a study team member or PI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8D79EC-B8CF-46E0-BF6A-4BA5AB735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1488" y="1672856"/>
            <a:ext cx="6934495" cy="39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82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2518-C7E0-4218-83CD-2A109FD5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Exception - APL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F527C-DBA2-48E1-BEEF-C3F6B7F2F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947672"/>
            <a:ext cx="7771892" cy="4984756"/>
          </a:xfrm>
        </p:spPr>
        <p:txBody>
          <a:bodyPr/>
          <a:lstStyle/>
          <a:p>
            <a:r>
              <a:rPr lang="en-US" sz="2800" dirty="0"/>
              <a:t>APL is a </a:t>
            </a:r>
            <a:r>
              <a:rPr lang="en-US" sz="2800" b="1" dirty="0"/>
              <a:t>different legal entity</a:t>
            </a:r>
            <a:r>
              <a:rPr lang="en-US" sz="2800" dirty="0"/>
              <a:t>, so the process is different. </a:t>
            </a:r>
          </a:p>
          <a:p>
            <a:r>
              <a:rPr lang="en-US" sz="2800" dirty="0"/>
              <a:t>APL researchers receiving JHM data that constitutes a </a:t>
            </a:r>
            <a:r>
              <a:rPr lang="en-US" sz="2800" b="1" dirty="0"/>
              <a:t>limited dataset or PHI </a:t>
            </a:r>
            <a:r>
              <a:rPr lang="en-US" sz="2800" dirty="0"/>
              <a:t>need a DUA.</a:t>
            </a:r>
          </a:p>
          <a:p>
            <a:r>
              <a:rPr lang="en-US" sz="2800" dirty="0"/>
              <a:t>APL researchers receiving a </a:t>
            </a:r>
            <a:r>
              <a:rPr lang="en-US" sz="2800" b="1" dirty="0"/>
              <a:t>limited dataset through PMAP</a:t>
            </a:r>
            <a:r>
              <a:rPr lang="en-US" sz="2800" dirty="0"/>
              <a:t> may use the APL Master DUA.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45428-7602-46E6-8154-D913FDB43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13" y="2274304"/>
            <a:ext cx="2309392" cy="23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7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358BB5-92FD-4D8D-ADD9-2197649E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Specification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31B99-EDCA-44F3-B2F6-9E0FBD026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 or create a Data Specification, and include in the IRB application. </a:t>
            </a:r>
          </a:p>
          <a:p>
            <a:r>
              <a:rPr lang="en-US" dirty="0"/>
              <a:t>If you get data from Epic or other clinical system, the </a:t>
            </a:r>
            <a:r>
              <a:rPr lang="en-US" dirty="0">
                <a:hlinkClick r:id="rId2"/>
              </a:rPr>
              <a:t>Core for Clinical Research Data Acquisition</a:t>
            </a:r>
            <a:r>
              <a:rPr lang="en-US" dirty="0"/>
              <a:t> (CCDA) must provide.</a:t>
            </a:r>
          </a:p>
          <a:p>
            <a:r>
              <a:rPr lang="en-US" dirty="0"/>
              <a:t>If you get data from an IRB-approved protocol, the PI must provide.</a:t>
            </a:r>
          </a:p>
          <a:p>
            <a:r>
              <a:rPr lang="en-US" dirty="0"/>
              <a:t>Use limited to the research project.</a:t>
            </a:r>
          </a:p>
        </p:txBody>
      </p:sp>
    </p:spTree>
    <p:extLst>
      <p:ext uri="{BB962C8B-B14F-4D97-AF65-F5344CB8AC3E}">
        <p14:creationId xmlns:p14="http://schemas.microsoft.com/office/powerpoint/2010/main" val="227698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52923-70B9-4D96-8C43-698B0748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FEA71A-2D8D-44F3-8C01-38E504113D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kind of data am I accessing? </a:t>
            </a:r>
          </a:p>
          <a:p>
            <a:pPr marL="0" indent="0">
              <a:buNone/>
            </a:pPr>
            <a:r>
              <a:rPr lang="en-US" dirty="0"/>
              <a:t>PHI? </a:t>
            </a:r>
          </a:p>
          <a:p>
            <a:pPr marL="0" indent="0">
              <a:buNone/>
            </a:pPr>
            <a:r>
              <a:rPr lang="en-US" dirty="0"/>
              <a:t>LDS? </a:t>
            </a:r>
          </a:p>
          <a:p>
            <a:pPr marL="0" indent="0">
              <a:buNone/>
            </a:pPr>
            <a:r>
              <a:rPr lang="en-US" dirty="0"/>
              <a:t>De-identified?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288DA78-09D8-45E2-9A6B-F0E8FD5F5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45300" y="1981200"/>
            <a:ext cx="4114800" cy="41148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B3175C-67AF-4737-91BD-25268D6818FE}"/>
              </a:ext>
            </a:extLst>
          </p:cNvPr>
          <p:cNvSpPr txBox="1"/>
          <p:nvPr/>
        </p:nvSpPr>
        <p:spPr>
          <a:xfrm>
            <a:off x="8851392" y="2907792"/>
            <a:ext cx="1389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HIPAA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EA31A-01CD-413A-B219-B249B8408FFC}"/>
              </a:ext>
            </a:extLst>
          </p:cNvPr>
          <p:cNvSpPr txBox="1"/>
          <p:nvPr/>
        </p:nvSpPr>
        <p:spPr>
          <a:xfrm>
            <a:off x="11475720" y="5772834"/>
            <a:ext cx="29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1032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6E1C-F053-4A0A-8C11-BE81137D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De-identified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AD22-1AD2-4B9D-8080-F3F016C73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524" y="1981200"/>
            <a:ext cx="6921500" cy="4114800"/>
          </a:xfrm>
        </p:spPr>
        <p:txBody>
          <a:bodyPr/>
          <a:lstStyle/>
          <a:p>
            <a:r>
              <a:rPr lang="en-US" dirty="0"/>
              <a:t>If CCDA de-identifies, and the spec indicates that, nothing else needed.</a:t>
            </a:r>
          </a:p>
          <a:p>
            <a:r>
              <a:rPr lang="en-US" dirty="0"/>
              <a:t>If the JHM study team de-identified prior to sharing, the CCDA must approve the de-identification plan. Upload their approval to IRB application.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9CA6FA9-EBE3-42FA-A312-6D22116F0C56}"/>
              </a:ext>
            </a:extLst>
          </p:cNvPr>
          <p:cNvSpPr/>
          <p:nvPr/>
        </p:nvSpPr>
        <p:spPr bwMode="auto">
          <a:xfrm>
            <a:off x="1298448" y="2642616"/>
            <a:ext cx="2816352" cy="1298448"/>
          </a:xfrm>
          <a:prstGeom prst="homePlate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EASIEST</a:t>
            </a: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</a:b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PATH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FE04F73C-5D5C-431E-B172-38EA4F2CC0BD}"/>
              </a:ext>
            </a:extLst>
          </p:cNvPr>
          <p:cNvSpPr/>
          <p:nvPr/>
        </p:nvSpPr>
        <p:spPr bwMode="auto">
          <a:xfrm>
            <a:off x="2971800" y="2720340"/>
            <a:ext cx="1026668" cy="1143000"/>
          </a:xfrm>
          <a:prstGeom prst="chevron">
            <a:avLst>
              <a:gd name="adj" fmla="val 67813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3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44DC-6DD6-467C-BA3E-DFEAE531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4A39-B1FA-44FB-9E9C-4E4980CAB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the JHM Data Trust and why it was created</a:t>
            </a:r>
          </a:p>
          <a:p>
            <a:r>
              <a:rPr lang="en-US" dirty="0"/>
              <a:t>HIPAA concepts and vocabulary</a:t>
            </a:r>
          </a:p>
          <a:p>
            <a:r>
              <a:rPr lang="en-US" dirty="0"/>
              <a:t>Guidance for accessing JHM data</a:t>
            </a:r>
          </a:p>
          <a:p>
            <a:r>
              <a:rPr lang="en-US" dirty="0"/>
              <a:t>Best practices for data storage and analysis</a:t>
            </a:r>
          </a:p>
          <a:p>
            <a:r>
              <a:rPr lang="en-US" dirty="0"/>
              <a:t>Discussion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58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4285-C6FF-4E05-A513-6DAA3C6B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LDS – other JHU schools outside JHM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19CD-24A0-4E38-959F-06006BF4B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If CCDA provides the LDS, nothing else is needed.</a:t>
            </a:r>
          </a:p>
          <a:p>
            <a:r>
              <a:rPr lang="en-US" dirty="0"/>
              <a:t>If the JHM study team receives PHI and shares an LDS, specify what is shared in the data specification.</a:t>
            </a:r>
          </a:p>
          <a:p>
            <a:r>
              <a:rPr lang="en-US" dirty="0"/>
              <a:t>If data is not provided by CCDA certified data manager, obtain verification of limited dataset from a CCDA adjunct or team member certified in de-identification (</a:t>
            </a:r>
            <a:r>
              <a:rPr lang="en-US" dirty="0">
                <a:hlinkClick r:id="rId2"/>
              </a:rPr>
              <a:t>see list</a:t>
            </a:r>
            <a:r>
              <a:rPr lang="en-US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35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DBA4-9C3E-457A-85D7-9FA3AF68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LDS - APL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8E96F-A2F9-40A2-B307-1DE85CE23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981200"/>
            <a:ext cx="10363200" cy="4114800"/>
          </a:xfrm>
        </p:spPr>
        <p:txBody>
          <a:bodyPr/>
          <a:lstStyle/>
          <a:p>
            <a:r>
              <a:rPr lang="en-US" dirty="0"/>
              <a:t>If using Master DUA, contact Suma Subbarao for pre-review and include the DUA attachment in§20 q2.</a:t>
            </a:r>
          </a:p>
          <a:p>
            <a:r>
              <a:rPr lang="en-US" dirty="0"/>
              <a:t>If not using master, PI contacts their department’s grants and contracts analyst to request DUA assistance.</a:t>
            </a:r>
          </a:p>
          <a:p>
            <a:r>
              <a:rPr lang="en-US" dirty="0"/>
              <a:t>If the JHM study team receives PHI and shares an LDS, specify what is shared in the data specification.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03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8EAE2-BDC0-4B6C-BD6E-CFBC2AE1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0CD55-C228-4E7E-8456-87DADF5C6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patients consent to the research, ensure that the consent specifies data will be shared with JHU or APL collaborators outside the covered entity.</a:t>
            </a:r>
          </a:p>
          <a:p>
            <a:r>
              <a:rPr lang="en-US" dirty="0"/>
              <a:t>If unconsented (</a:t>
            </a:r>
            <a:r>
              <a:rPr lang="en-US" dirty="0" err="1"/>
              <a:t>ie</a:t>
            </a:r>
            <a:r>
              <a:rPr lang="en-US" dirty="0"/>
              <a:t> waiver),</a:t>
            </a:r>
          </a:p>
          <a:p>
            <a:pPr lvl="1"/>
            <a:r>
              <a:rPr lang="en-US" dirty="0"/>
              <a:t>Provide scientific justification for the disclosure</a:t>
            </a:r>
          </a:p>
          <a:p>
            <a:pPr lvl="1"/>
            <a:r>
              <a:rPr lang="en-US" dirty="0"/>
              <a:t>Whether the individual receiving PHI has unique qualifications not existing in the JHM Covered Entity</a:t>
            </a:r>
          </a:p>
          <a:p>
            <a:pPr lvl="1"/>
            <a:r>
              <a:rPr lang="en-US" dirty="0"/>
              <a:t>For sharing with APL, PI contacts their department’s grants and contracts analyst to request DUA assistance.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20C55-C4F4-401B-9CB7-77D6D46083EB}"/>
              </a:ext>
            </a:extLst>
          </p:cNvPr>
          <p:cNvSpPr txBox="1"/>
          <p:nvPr/>
        </p:nvSpPr>
        <p:spPr>
          <a:xfrm>
            <a:off x="11475720" y="5772834"/>
            <a:ext cx="29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347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06D6-4136-450A-959E-F29ACFDE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906713"/>
            <a:ext cx="10363200" cy="1362075"/>
          </a:xfrm>
        </p:spPr>
        <p:txBody>
          <a:bodyPr/>
          <a:lstStyle/>
          <a:p>
            <a:r>
              <a:rPr lang="en-US" dirty="0"/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64248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C70E94-53AF-43A1-81CF-B6B20EFD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11E203-A990-4F8F-B153-311FC5916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77" r="6338"/>
          <a:stretch/>
        </p:blipFill>
        <p:spPr>
          <a:xfrm>
            <a:off x="1079500" y="1711114"/>
            <a:ext cx="8534400" cy="36385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A72EE-4792-4826-9072-B8CCAEF3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1188-A904-4F97-9BE5-B90F5CE3D64D}" type="slidenum">
              <a:rPr lang="en-US" altLang="en-US" smtClean="0"/>
              <a:pPr/>
              <a:t>24</a:t>
            </a:fld>
            <a:endParaRPr lang="en-US" altLang="en-US">
              <a:solidFill>
                <a:srgbClr val="002C7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7EBD4-0639-40B3-A57D-1C5398BCD460}"/>
              </a:ext>
            </a:extLst>
          </p:cNvPr>
          <p:cNvSpPr txBox="1"/>
          <p:nvPr/>
        </p:nvSpPr>
        <p:spPr>
          <a:xfrm>
            <a:off x="1143000" y="56388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+mj-lt"/>
                <a:hlinkClick r:id="rId3"/>
              </a:rPr>
              <a:t>Best Practices for Storage of Data for Research and Quality Improvement</a:t>
            </a:r>
            <a:endParaRPr lang="en-US" dirty="0">
              <a:latin typeface="+mj-lt"/>
            </a:endParaRPr>
          </a:p>
        </p:txBody>
      </p:sp>
      <p:pic>
        <p:nvPicPr>
          <p:cNvPr id="3" name="Graphic 2" descr="Clock">
            <a:extLst>
              <a:ext uri="{FF2B5EF4-FFF2-40B4-BE49-F238E27FC236}">
                <a16:creationId xmlns:a16="http://schemas.microsoft.com/office/drawing/2014/main" id="{A9E850E8-DFCD-4C3D-B5DA-B1689B976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0256" y="17111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02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9500" y="391584"/>
            <a:ext cx="10363200" cy="1143000"/>
          </a:xfrm>
        </p:spPr>
        <p:txBody>
          <a:bodyPr/>
          <a:lstStyle/>
          <a:p>
            <a:r>
              <a:rPr lang="en-US" dirty="0"/>
              <a:t>SAFE Desktop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9500" y="1574930"/>
            <a:ext cx="10363200" cy="4521070"/>
          </a:xfrm>
        </p:spPr>
        <p:txBody>
          <a:bodyPr/>
          <a:lstStyle/>
          <a:p>
            <a:r>
              <a:rPr lang="en-US" sz="2400" dirty="0"/>
              <a:t>Secure Analytic Framework Environment</a:t>
            </a:r>
          </a:p>
          <a:p>
            <a:r>
              <a:rPr lang="en-US" sz="2400" dirty="0"/>
              <a:t>Windows 10 virtual desktop</a:t>
            </a:r>
          </a:p>
          <a:p>
            <a:r>
              <a:rPr lang="en-US" sz="2400" dirty="0"/>
              <a:t>Accessible from any device, any location</a:t>
            </a:r>
          </a:p>
          <a:p>
            <a:r>
              <a:rPr lang="en-US" sz="2400" dirty="0"/>
              <a:t>Installed with SAS, Stata, RStudio, Python, MS Office, web browsers</a:t>
            </a:r>
          </a:p>
          <a:p>
            <a:r>
              <a:rPr lang="en-US" sz="2400" dirty="0"/>
              <a:t>100 GB secure data storage to share with study team</a:t>
            </a:r>
          </a:p>
          <a:p>
            <a:r>
              <a:rPr lang="en-US" sz="2400" dirty="0"/>
              <a:t>Data Trust approved, suitable for PHI</a:t>
            </a:r>
          </a:p>
          <a:p>
            <a:r>
              <a:rPr lang="en-US" sz="2400" dirty="0"/>
              <a:t>Free to all with a JHED ID</a:t>
            </a:r>
          </a:p>
          <a:p>
            <a:r>
              <a:rPr lang="en-US" sz="2400" dirty="0"/>
              <a:t>Data stays within JHU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u="sng" dirty="0">
                <a:hlinkClick r:id="rId3"/>
              </a:rPr>
              <a:t>https://ictr.johnshopkins.edu/safe-desktop</a:t>
            </a:r>
            <a:endParaRPr lang="en-US" sz="2400" u="sng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1188-A904-4F97-9BE5-B90F5CE3D64D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480" y="431930"/>
            <a:ext cx="3186442" cy="15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8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71"/>
          <p:cNvSpPr/>
          <p:nvPr/>
        </p:nvSpPr>
        <p:spPr>
          <a:xfrm>
            <a:off x="8407462" y="2501384"/>
            <a:ext cx="522687" cy="3156857"/>
          </a:xfrm>
          <a:custGeom>
            <a:avLst/>
            <a:gdLst>
              <a:gd name="connsiteX0" fmla="*/ 0 w 616858"/>
              <a:gd name="connsiteY0" fmla="*/ 0 h 4286898"/>
              <a:gd name="connsiteX1" fmla="*/ 616858 w 616858"/>
              <a:gd name="connsiteY1" fmla="*/ 2135674 h 4286898"/>
              <a:gd name="connsiteX2" fmla="*/ 25919 w 616858"/>
              <a:gd name="connsiteY2" fmla="*/ 4286898 h 428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858" h="4286898">
                <a:moveTo>
                  <a:pt x="0" y="0"/>
                </a:moveTo>
                <a:lnTo>
                  <a:pt x="616858" y="2135674"/>
                </a:lnTo>
                <a:lnTo>
                  <a:pt x="25919" y="4286898"/>
                </a:lnTo>
              </a:path>
            </a:pathLst>
          </a:custGeom>
          <a:gradFill flip="none" rotWithShape="1">
            <a:gsLst>
              <a:gs pos="0">
                <a:srgbClr val="95B2C6">
                  <a:alpha val="91000"/>
                </a:srgbClr>
              </a:gs>
              <a:gs pos="74000">
                <a:srgbClr val="6F84A8">
                  <a:alpha val="0"/>
                </a:srgbClr>
              </a:gs>
              <a:gs pos="100000">
                <a:schemeClr val="dk1">
                  <a:tint val="15000"/>
                  <a:satMod val="350000"/>
                  <a:alpha val="0"/>
                </a:schemeClr>
              </a:gs>
            </a:gsLst>
            <a:lin ang="10800000" scaled="0"/>
            <a:tileRect/>
          </a:gradFill>
          <a:ln>
            <a:gradFill flip="none" rotWithShape="1">
              <a:gsLst>
                <a:gs pos="49000">
                  <a:srgbClr val="367BD2"/>
                </a:gs>
                <a:gs pos="100000">
                  <a:srgbClr val="367BD2">
                    <a:alpha val="0"/>
                  </a:srgbClr>
                </a:gs>
                <a:gs pos="0">
                  <a:srgbClr val="367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55" name="Pentagon 54"/>
          <p:cNvSpPr/>
          <p:nvPr/>
        </p:nvSpPr>
        <p:spPr bwMode="auto">
          <a:xfrm>
            <a:off x="3799634" y="2496200"/>
            <a:ext cx="4324399" cy="3151673"/>
          </a:xfrm>
          <a:prstGeom prst="homePlate">
            <a:avLst>
              <a:gd name="adj" fmla="val 19018"/>
            </a:avLst>
          </a:prstGeom>
          <a:noFill/>
          <a:ln w="12700" cap="flat" cmpd="sng" algn="ctr">
            <a:solidFill>
              <a:srgbClr val="CD964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i="1">
              <a:latin typeface="Arial"/>
              <a:cs typeface="Arial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722998" y="2501384"/>
            <a:ext cx="522687" cy="3156857"/>
          </a:xfrm>
          <a:custGeom>
            <a:avLst/>
            <a:gdLst>
              <a:gd name="connsiteX0" fmla="*/ 0 w 616858"/>
              <a:gd name="connsiteY0" fmla="*/ 0 h 4286898"/>
              <a:gd name="connsiteX1" fmla="*/ 616858 w 616858"/>
              <a:gd name="connsiteY1" fmla="*/ 2135674 h 4286898"/>
              <a:gd name="connsiteX2" fmla="*/ 25919 w 616858"/>
              <a:gd name="connsiteY2" fmla="*/ 4286898 h 428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858" h="4286898">
                <a:moveTo>
                  <a:pt x="0" y="0"/>
                </a:moveTo>
                <a:lnTo>
                  <a:pt x="616858" y="2135674"/>
                </a:lnTo>
                <a:lnTo>
                  <a:pt x="25919" y="4286898"/>
                </a:lnTo>
              </a:path>
            </a:pathLst>
          </a:custGeom>
          <a:gradFill flip="none" rotWithShape="1">
            <a:gsLst>
              <a:gs pos="0">
                <a:srgbClr val="95B2C6">
                  <a:alpha val="91000"/>
                </a:srgbClr>
              </a:gs>
              <a:gs pos="74000">
                <a:srgbClr val="6F84A8">
                  <a:alpha val="0"/>
                </a:srgbClr>
              </a:gs>
              <a:gs pos="100000">
                <a:schemeClr val="dk1">
                  <a:tint val="15000"/>
                  <a:satMod val="350000"/>
                  <a:alpha val="0"/>
                </a:schemeClr>
              </a:gs>
            </a:gsLst>
            <a:lin ang="10800000" scaled="0"/>
            <a:tileRect/>
          </a:gradFill>
          <a:ln>
            <a:gradFill flip="none" rotWithShape="1">
              <a:gsLst>
                <a:gs pos="49000">
                  <a:srgbClr val="367BD2"/>
                </a:gs>
                <a:gs pos="100000">
                  <a:srgbClr val="367BD2">
                    <a:alpha val="0"/>
                  </a:srgbClr>
                </a:gs>
                <a:gs pos="0">
                  <a:srgbClr val="367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2685142" y="1951912"/>
            <a:ext cx="616858" cy="4286898"/>
          </a:xfrm>
          <a:custGeom>
            <a:avLst/>
            <a:gdLst>
              <a:gd name="connsiteX0" fmla="*/ 0 w 616858"/>
              <a:gd name="connsiteY0" fmla="*/ 0 h 4286898"/>
              <a:gd name="connsiteX1" fmla="*/ 616858 w 616858"/>
              <a:gd name="connsiteY1" fmla="*/ 2135674 h 4286898"/>
              <a:gd name="connsiteX2" fmla="*/ 25919 w 616858"/>
              <a:gd name="connsiteY2" fmla="*/ 4286898 h 428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858" h="4286898">
                <a:moveTo>
                  <a:pt x="0" y="0"/>
                </a:moveTo>
                <a:lnTo>
                  <a:pt x="616858" y="2135674"/>
                </a:lnTo>
                <a:lnTo>
                  <a:pt x="25919" y="4286898"/>
                </a:lnTo>
              </a:path>
            </a:pathLst>
          </a:custGeom>
          <a:gradFill flip="none" rotWithShape="1">
            <a:gsLst>
              <a:gs pos="0">
                <a:srgbClr val="95B2C6">
                  <a:alpha val="91000"/>
                </a:srgbClr>
              </a:gs>
              <a:gs pos="74000">
                <a:srgbClr val="6F84A8">
                  <a:alpha val="0"/>
                </a:srgbClr>
              </a:gs>
              <a:gs pos="100000">
                <a:schemeClr val="dk1">
                  <a:tint val="15000"/>
                  <a:satMod val="350000"/>
                  <a:alpha val="0"/>
                </a:schemeClr>
              </a:gs>
            </a:gsLst>
            <a:lin ang="10800000" scaled="0"/>
            <a:tileRect/>
          </a:gradFill>
          <a:ln>
            <a:gradFill flip="none" rotWithShape="1">
              <a:gsLst>
                <a:gs pos="49000">
                  <a:srgbClr val="367BD2"/>
                </a:gs>
                <a:gs pos="100000">
                  <a:srgbClr val="367BD2">
                    <a:alpha val="0"/>
                  </a:srgbClr>
                </a:gs>
                <a:gs pos="0">
                  <a:srgbClr val="367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70" name="Pentagon 48"/>
          <p:cNvSpPr/>
          <p:nvPr/>
        </p:nvSpPr>
        <p:spPr bwMode="auto">
          <a:xfrm>
            <a:off x="8645960" y="2579089"/>
            <a:ext cx="1871255" cy="3027312"/>
          </a:xfrm>
          <a:custGeom>
            <a:avLst/>
            <a:gdLst>
              <a:gd name="connsiteX0" fmla="*/ 0 w 2010619"/>
              <a:gd name="connsiteY0" fmla="*/ 0 h 3027265"/>
              <a:gd name="connsiteX1" fmla="*/ 1429832 w 2010619"/>
              <a:gd name="connsiteY1" fmla="*/ 0 h 3027265"/>
              <a:gd name="connsiteX2" fmla="*/ 2010619 w 2010619"/>
              <a:gd name="connsiteY2" fmla="*/ 1513633 h 3027265"/>
              <a:gd name="connsiteX3" fmla="*/ 1429832 w 2010619"/>
              <a:gd name="connsiteY3" fmla="*/ 3027265 h 3027265"/>
              <a:gd name="connsiteX4" fmla="*/ 0 w 2010619"/>
              <a:gd name="connsiteY4" fmla="*/ 3027265 h 3027265"/>
              <a:gd name="connsiteX5" fmla="*/ 0 w 2010619"/>
              <a:gd name="connsiteY5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 w 2010622"/>
              <a:gd name="connsiteY0" fmla="*/ 0 h 3027265"/>
              <a:gd name="connsiteX1" fmla="*/ 1429835 w 2010622"/>
              <a:gd name="connsiteY1" fmla="*/ 0 h 3027265"/>
              <a:gd name="connsiteX2" fmla="*/ 2010622 w 2010622"/>
              <a:gd name="connsiteY2" fmla="*/ 1513633 h 3027265"/>
              <a:gd name="connsiteX3" fmla="*/ 1429835 w 2010622"/>
              <a:gd name="connsiteY3" fmla="*/ 3027265 h 3027265"/>
              <a:gd name="connsiteX4" fmla="*/ 3 w 2010622"/>
              <a:gd name="connsiteY4" fmla="*/ 3027265 h 3027265"/>
              <a:gd name="connsiteX5" fmla="*/ 499990 w 2010622"/>
              <a:gd name="connsiteY5" fmla="*/ 1525638 h 3027265"/>
              <a:gd name="connsiteX6" fmla="*/ 3 w 2010622"/>
              <a:gd name="connsiteY6" fmla="*/ 0 h 3027265"/>
              <a:gd name="connsiteX0" fmla="*/ 4 w 2010623"/>
              <a:gd name="connsiteY0" fmla="*/ 0 h 3027265"/>
              <a:gd name="connsiteX1" fmla="*/ 1429836 w 2010623"/>
              <a:gd name="connsiteY1" fmla="*/ 0 h 3027265"/>
              <a:gd name="connsiteX2" fmla="*/ 2010623 w 2010623"/>
              <a:gd name="connsiteY2" fmla="*/ 1513633 h 3027265"/>
              <a:gd name="connsiteX3" fmla="*/ 1429836 w 2010623"/>
              <a:gd name="connsiteY3" fmla="*/ 3027265 h 3027265"/>
              <a:gd name="connsiteX4" fmla="*/ 4 w 2010623"/>
              <a:gd name="connsiteY4" fmla="*/ 3027265 h 3027265"/>
              <a:gd name="connsiteX5" fmla="*/ 499991 w 2010623"/>
              <a:gd name="connsiteY5" fmla="*/ 1525638 h 3027265"/>
              <a:gd name="connsiteX6" fmla="*/ 4 w 2010623"/>
              <a:gd name="connsiteY6" fmla="*/ 0 h 3027265"/>
              <a:gd name="connsiteX0" fmla="*/ 46 w 2010665"/>
              <a:gd name="connsiteY0" fmla="*/ 46 h 3027311"/>
              <a:gd name="connsiteX1" fmla="*/ 1429878 w 2010665"/>
              <a:gd name="connsiteY1" fmla="*/ 46 h 3027311"/>
              <a:gd name="connsiteX2" fmla="*/ 2010665 w 2010665"/>
              <a:gd name="connsiteY2" fmla="*/ 1513679 h 3027311"/>
              <a:gd name="connsiteX3" fmla="*/ 1429878 w 2010665"/>
              <a:gd name="connsiteY3" fmla="*/ 3027311 h 3027311"/>
              <a:gd name="connsiteX4" fmla="*/ 46 w 2010665"/>
              <a:gd name="connsiteY4" fmla="*/ 3027311 h 3027311"/>
              <a:gd name="connsiteX5" fmla="*/ 500033 w 2010665"/>
              <a:gd name="connsiteY5" fmla="*/ 1525684 h 3027311"/>
              <a:gd name="connsiteX6" fmla="*/ 46 w 2010665"/>
              <a:gd name="connsiteY6" fmla="*/ 46 h 3027311"/>
              <a:gd name="connsiteX0" fmla="*/ 59 w 2010678"/>
              <a:gd name="connsiteY0" fmla="*/ 46 h 3027311"/>
              <a:gd name="connsiteX1" fmla="*/ 1429891 w 2010678"/>
              <a:gd name="connsiteY1" fmla="*/ 46 h 3027311"/>
              <a:gd name="connsiteX2" fmla="*/ 2010678 w 2010678"/>
              <a:gd name="connsiteY2" fmla="*/ 1513679 h 3027311"/>
              <a:gd name="connsiteX3" fmla="*/ 1429891 w 2010678"/>
              <a:gd name="connsiteY3" fmla="*/ 3027311 h 3027311"/>
              <a:gd name="connsiteX4" fmla="*/ 59 w 2010678"/>
              <a:gd name="connsiteY4" fmla="*/ 3027311 h 3027311"/>
              <a:gd name="connsiteX5" fmla="*/ 500046 w 2010678"/>
              <a:gd name="connsiteY5" fmla="*/ 1525684 h 3027311"/>
              <a:gd name="connsiteX6" fmla="*/ 59 w 2010678"/>
              <a:gd name="connsiteY6" fmla="*/ 46 h 3027311"/>
              <a:gd name="connsiteX0" fmla="*/ 59 w 2010678"/>
              <a:gd name="connsiteY0" fmla="*/ 46 h 3027311"/>
              <a:gd name="connsiteX1" fmla="*/ 1429891 w 2010678"/>
              <a:gd name="connsiteY1" fmla="*/ 46 h 3027311"/>
              <a:gd name="connsiteX2" fmla="*/ 2010678 w 2010678"/>
              <a:gd name="connsiteY2" fmla="*/ 1513679 h 3027311"/>
              <a:gd name="connsiteX3" fmla="*/ 1429891 w 2010678"/>
              <a:gd name="connsiteY3" fmla="*/ 3027311 h 3027311"/>
              <a:gd name="connsiteX4" fmla="*/ 59 w 2010678"/>
              <a:gd name="connsiteY4" fmla="*/ 3027311 h 3027311"/>
              <a:gd name="connsiteX5" fmla="*/ 500046 w 2010678"/>
              <a:gd name="connsiteY5" fmla="*/ 1525684 h 3027311"/>
              <a:gd name="connsiteX6" fmla="*/ 59 w 2010678"/>
              <a:gd name="connsiteY6" fmla="*/ 46 h 3027311"/>
              <a:gd name="connsiteX0" fmla="*/ 62 w 2010681"/>
              <a:gd name="connsiteY0" fmla="*/ 46 h 3027311"/>
              <a:gd name="connsiteX1" fmla="*/ 1429894 w 2010681"/>
              <a:gd name="connsiteY1" fmla="*/ 46 h 3027311"/>
              <a:gd name="connsiteX2" fmla="*/ 2010681 w 2010681"/>
              <a:gd name="connsiteY2" fmla="*/ 1513679 h 3027311"/>
              <a:gd name="connsiteX3" fmla="*/ 1429894 w 2010681"/>
              <a:gd name="connsiteY3" fmla="*/ 3027311 h 3027311"/>
              <a:gd name="connsiteX4" fmla="*/ 62 w 2010681"/>
              <a:gd name="connsiteY4" fmla="*/ 3027311 h 3027311"/>
              <a:gd name="connsiteX5" fmla="*/ 482225 w 2010681"/>
              <a:gd name="connsiteY5" fmla="*/ 1516771 h 3027311"/>
              <a:gd name="connsiteX6" fmla="*/ 62 w 2010681"/>
              <a:gd name="connsiteY6" fmla="*/ 46 h 3027311"/>
              <a:gd name="connsiteX0" fmla="*/ 62 w 2010681"/>
              <a:gd name="connsiteY0" fmla="*/ 47 h 3027312"/>
              <a:gd name="connsiteX1" fmla="*/ 1429894 w 2010681"/>
              <a:gd name="connsiteY1" fmla="*/ 47 h 3027312"/>
              <a:gd name="connsiteX2" fmla="*/ 2010681 w 2010681"/>
              <a:gd name="connsiteY2" fmla="*/ 1513680 h 3027312"/>
              <a:gd name="connsiteX3" fmla="*/ 1429894 w 2010681"/>
              <a:gd name="connsiteY3" fmla="*/ 3027312 h 3027312"/>
              <a:gd name="connsiteX4" fmla="*/ 62 w 2010681"/>
              <a:gd name="connsiteY4" fmla="*/ 3027312 h 3027312"/>
              <a:gd name="connsiteX5" fmla="*/ 482225 w 2010681"/>
              <a:gd name="connsiteY5" fmla="*/ 1494491 h 3027312"/>
              <a:gd name="connsiteX6" fmla="*/ 62 w 2010681"/>
              <a:gd name="connsiteY6" fmla="*/ 47 h 3027312"/>
              <a:gd name="connsiteX0" fmla="*/ 62 w 2010681"/>
              <a:gd name="connsiteY0" fmla="*/ 47 h 3027312"/>
              <a:gd name="connsiteX1" fmla="*/ 1417636 w 2010681"/>
              <a:gd name="connsiteY1" fmla="*/ 47 h 3027312"/>
              <a:gd name="connsiteX2" fmla="*/ 2010681 w 2010681"/>
              <a:gd name="connsiteY2" fmla="*/ 1513680 h 3027312"/>
              <a:gd name="connsiteX3" fmla="*/ 1429894 w 2010681"/>
              <a:gd name="connsiteY3" fmla="*/ 3027312 h 3027312"/>
              <a:gd name="connsiteX4" fmla="*/ 62 w 2010681"/>
              <a:gd name="connsiteY4" fmla="*/ 3027312 h 3027312"/>
              <a:gd name="connsiteX5" fmla="*/ 482225 w 2010681"/>
              <a:gd name="connsiteY5" fmla="*/ 1494491 h 3027312"/>
              <a:gd name="connsiteX6" fmla="*/ 62 w 2010681"/>
              <a:gd name="connsiteY6" fmla="*/ 47 h 3027312"/>
              <a:gd name="connsiteX0" fmla="*/ 62 w 2010681"/>
              <a:gd name="connsiteY0" fmla="*/ 47 h 3027312"/>
              <a:gd name="connsiteX1" fmla="*/ 1417636 w 2010681"/>
              <a:gd name="connsiteY1" fmla="*/ 47 h 3027312"/>
              <a:gd name="connsiteX2" fmla="*/ 2010681 w 2010681"/>
              <a:gd name="connsiteY2" fmla="*/ 1513680 h 3027312"/>
              <a:gd name="connsiteX3" fmla="*/ 1372693 w 2010681"/>
              <a:gd name="connsiteY3" fmla="*/ 3027312 h 3027312"/>
              <a:gd name="connsiteX4" fmla="*/ 62 w 2010681"/>
              <a:gd name="connsiteY4" fmla="*/ 3027312 h 3027312"/>
              <a:gd name="connsiteX5" fmla="*/ 482225 w 2010681"/>
              <a:gd name="connsiteY5" fmla="*/ 1494491 h 3027312"/>
              <a:gd name="connsiteX6" fmla="*/ 62 w 2010681"/>
              <a:gd name="connsiteY6" fmla="*/ 47 h 3027312"/>
              <a:gd name="connsiteX0" fmla="*/ 62 w 2010681"/>
              <a:gd name="connsiteY0" fmla="*/ 47 h 3027312"/>
              <a:gd name="connsiteX1" fmla="*/ 1417636 w 2010681"/>
              <a:gd name="connsiteY1" fmla="*/ 47 h 3027312"/>
              <a:gd name="connsiteX2" fmla="*/ 2010681 w 2010681"/>
              <a:gd name="connsiteY2" fmla="*/ 1513680 h 3027312"/>
              <a:gd name="connsiteX3" fmla="*/ 1389037 w 2010681"/>
              <a:gd name="connsiteY3" fmla="*/ 3027312 h 3027312"/>
              <a:gd name="connsiteX4" fmla="*/ 62 w 2010681"/>
              <a:gd name="connsiteY4" fmla="*/ 3027312 h 3027312"/>
              <a:gd name="connsiteX5" fmla="*/ 482225 w 2010681"/>
              <a:gd name="connsiteY5" fmla="*/ 1494491 h 3027312"/>
              <a:gd name="connsiteX6" fmla="*/ 62 w 2010681"/>
              <a:gd name="connsiteY6" fmla="*/ 47 h 302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681" h="3027312">
                <a:moveTo>
                  <a:pt x="62" y="47"/>
                </a:moveTo>
                <a:lnTo>
                  <a:pt x="1417636" y="47"/>
                </a:lnTo>
                <a:lnTo>
                  <a:pt x="2010681" y="1513680"/>
                </a:lnTo>
                <a:lnTo>
                  <a:pt x="1389037" y="3027312"/>
                </a:lnTo>
                <a:lnTo>
                  <a:pt x="62" y="3027312"/>
                </a:lnTo>
                <a:cubicBezTo>
                  <a:pt x="150385" y="2549051"/>
                  <a:pt x="232231" y="2245304"/>
                  <a:pt x="482225" y="1494491"/>
                </a:cubicBezTo>
                <a:cubicBezTo>
                  <a:pt x="372006" y="1092893"/>
                  <a:pt x="-5579" y="-8319"/>
                  <a:pt x="62" y="47"/>
                </a:cubicBezTo>
                <a:close/>
              </a:path>
            </a:pathLst>
          </a:custGeom>
          <a:solidFill>
            <a:srgbClr val="B9D3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  <a:ea typeface="MS PGothic" panose="020B0600070205080204" pitchFamily="34" charset="-128"/>
            </a:endParaRPr>
          </a:p>
        </p:txBody>
      </p:sp>
      <p:sp>
        <p:nvSpPr>
          <p:cNvPr id="49" name="Pentagon 48"/>
          <p:cNvSpPr/>
          <p:nvPr/>
        </p:nvSpPr>
        <p:spPr bwMode="auto">
          <a:xfrm>
            <a:off x="5984342" y="2579089"/>
            <a:ext cx="2075811" cy="3027312"/>
          </a:xfrm>
          <a:custGeom>
            <a:avLst/>
            <a:gdLst>
              <a:gd name="connsiteX0" fmla="*/ 0 w 2010619"/>
              <a:gd name="connsiteY0" fmla="*/ 0 h 3027265"/>
              <a:gd name="connsiteX1" fmla="*/ 1429832 w 2010619"/>
              <a:gd name="connsiteY1" fmla="*/ 0 h 3027265"/>
              <a:gd name="connsiteX2" fmla="*/ 2010619 w 2010619"/>
              <a:gd name="connsiteY2" fmla="*/ 1513633 h 3027265"/>
              <a:gd name="connsiteX3" fmla="*/ 1429832 w 2010619"/>
              <a:gd name="connsiteY3" fmla="*/ 3027265 h 3027265"/>
              <a:gd name="connsiteX4" fmla="*/ 0 w 2010619"/>
              <a:gd name="connsiteY4" fmla="*/ 3027265 h 3027265"/>
              <a:gd name="connsiteX5" fmla="*/ 0 w 2010619"/>
              <a:gd name="connsiteY5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 w 2010622"/>
              <a:gd name="connsiteY0" fmla="*/ 0 h 3027265"/>
              <a:gd name="connsiteX1" fmla="*/ 1429835 w 2010622"/>
              <a:gd name="connsiteY1" fmla="*/ 0 h 3027265"/>
              <a:gd name="connsiteX2" fmla="*/ 2010622 w 2010622"/>
              <a:gd name="connsiteY2" fmla="*/ 1513633 h 3027265"/>
              <a:gd name="connsiteX3" fmla="*/ 1429835 w 2010622"/>
              <a:gd name="connsiteY3" fmla="*/ 3027265 h 3027265"/>
              <a:gd name="connsiteX4" fmla="*/ 3 w 2010622"/>
              <a:gd name="connsiteY4" fmla="*/ 3027265 h 3027265"/>
              <a:gd name="connsiteX5" fmla="*/ 499990 w 2010622"/>
              <a:gd name="connsiteY5" fmla="*/ 1525638 h 3027265"/>
              <a:gd name="connsiteX6" fmla="*/ 3 w 2010622"/>
              <a:gd name="connsiteY6" fmla="*/ 0 h 3027265"/>
              <a:gd name="connsiteX0" fmla="*/ 4 w 2010623"/>
              <a:gd name="connsiteY0" fmla="*/ 0 h 3027265"/>
              <a:gd name="connsiteX1" fmla="*/ 1429836 w 2010623"/>
              <a:gd name="connsiteY1" fmla="*/ 0 h 3027265"/>
              <a:gd name="connsiteX2" fmla="*/ 2010623 w 2010623"/>
              <a:gd name="connsiteY2" fmla="*/ 1513633 h 3027265"/>
              <a:gd name="connsiteX3" fmla="*/ 1429836 w 2010623"/>
              <a:gd name="connsiteY3" fmla="*/ 3027265 h 3027265"/>
              <a:gd name="connsiteX4" fmla="*/ 4 w 2010623"/>
              <a:gd name="connsiteY4" fmla="*/ 3027265 h 3027265"/>
              <a:gd name="connsiteX5" fmla="*/ 499991 w 2010623"/>
              <a:gd name="connsiteY5" fmla="*/ 1525638 h 3027265"/>
              <a:gd name="connsiteX6" fmla="*/ 4 w 2010623"/>
              <a:gd name="connsiteY6" fmla="*/ 0 h 3027265"/>
              <a:gd name="connsiteX0" fmla="*/ 46 w 2010665"/>
              <a:gd name="connsiteY0" fmla="*/ 46 h 3027311"/>
              <a:gd name="connsiteX1" fmla="*/ 1429878 w 2010665"/>
              <a:gd name="connsiteY1" fmla="*/ 46 h 3027311"/>
              <a:gd name="connsiteX2" fmla="*/ 2010665 w 2010665"/>
              <a:gd name="connsiteY2" fmla="*/ 1513679 h 3027311"/>
              <a:gd name="connsiteX3" fmla="*/ 1429878 w 2010665"/>
              <a:gd name="connsiteY3" fmla="*/ 3027311 h 3027311"/>
              <a:gd name="connsiteX4" fmla="*/ 46 w 2010665"/>
              <a:gd name="connsiteY4" fmla="*/ 3027311 h 3027311"/>
              <a:gd name="connsiteX5" fmla="*/ 500033 w 2010665"/>
              <a:gd name="connsiteY5" fmla="*/ 1525684 h 3027311"/>
              <a:gd name="connsiteX6" fmla="*/ 46 w 2010665"/>
              <a:gd name="connsiteY6" fmla="*/ 46 h 3027311"/>
              <a:gd name="connsiteX0" fmla="*/ 59 w 2010678"/>
              <a:gd name="connsiteY0" fmla="*/ 46 h 3027311"/>
              <a:gd name="connsiteX1" fmla="*/ 1429891 w 2010678"/>
              <a:gd name="connsiteY1" fmla="*/ 46 h 3027311"/>
              <a:gd name="connsiteX2" fmla="*/ 2010678 w 2010678"/>
              <a:gd name="connsiteY2" fmla="*/ 1513679 h 3027311"/>
              <a:gd name="connsiteX3" fmla="*/ 1429891 w 2010678"/>
              <a:gd name="connsiteY3" fmla="*/ 3027311 h 3027311"/>
              <a:gd name="connsiteX4" fmla="*/ 59 w 2010678"/>
              <a:gd name="connsiteY4" fmla="*/ 3027311 h 3027311"/>
              <a:gd name="connsiteX5" fmla="*/ 500046 w 2010678"/>
              <a:gd name="connsiteY5" fmla="*/ 1525684 h 3027311"/>
              <a:gd name="connsiteX6" fmla="*/ 59 w 2010678"/>
              <a:gd name="connsiteY6" fmla="*/ 46 h 3027311"/>
              <a:gd name="connsiteX0" fmla="*/ 59 w 2010678"/>
              <a:gd name="connsiteY0" fmla="*/ 46 h 3027311"/>
              <a:gd name="connsiteX1" fmla="*/ 1429891 w 2010678"/>
              <a:gd name="connsiteY1" fmla="*/ 46 h 3027311"/>
              <a:gd name="connsiteX2" fmla="*/ 2010678 w 2010678"/>
              <a:gd name="connsiteY2" fmla="*/ 1513679 h 3027311"/>
              <a:gd name="connsiteX3" fmla="*/ 1429891 w 2010678"/>
              <a:gd name="connsiteY3" fmla="*/ 3027311 h 3027311"/>
              <a:gd name="connsiteX4" fmla="*/ 59 w 2010678"/>
              <a:gd name="connsiteY4" fmla="*/ 3027311 h 3027311"/>
              <a:gd name="connsiteX5" fmla="*/ 500046 w 2010678"/>
              <a:gd name="connsiteY5" fmla="*/ 1525684 h 3027311"/>
              <a:gd name="connsiteX6" fmla="*/ 59 w 2010678"/>
              <a:gd name="connsiteY6" fmla="*/ 46 h 3027311"/>
              <a:gd name="connsiteX0" fmla="*/ 62 w 2010681"/>
              <a:gd name="connsiteY0" fmla="*/ 46 h 3027311"/>
              <a:gd name="connsiteX1" fmla="*/ 1429894 w 2010681"/>
              <a:gd name="connsiteY1" fmla="*/ 46 h 3027311"/>
              <a:gd name="connsiteX2" fmla="*/ 2010681 w 2010681"/>
              <a:gd name="connsiteY2" fmla="*/ 1513679 h 3027311"/>
              <a:gd name="connsiteX3" fmla="*/ 1429894 w 2010681"/>
              <a:gd name="connsiteY3" fmla="*/ 3027311 h 3027311"/>
              <a:gd name="connsiteX4" fmla="*/ 62 w 2010681"/>
              <a:gd name="connsiteY4" fmla="*/ 3027311 h 3027311"/>
              <a:gd name="connsiteX5" fmla="*/ 482225 w 2010681"/>
              <a:gd name="connsiteY5" fmla="*/ 1516771 h 3027311"/>
              <a:gd name="connsiteX6" fmla="*/ 62 w 2010681"/>
              <a:gd name="connsiteY6" fmla="*/ 46 h 3027311"/>
              <a:gd name="connsiteX0" fmla="*/ 62 w 2010681"/>
              <a:gd name="connsiteY0" fmla="*/ 47 h 3027312"/>
              <a:gd name="connsiteX1" fmla="*/ 1429894 w 2010681"/>
              <a:gd name="connsiteY1" fmla="*/ 47 h 3027312"/>
              <a:gd name="connsiteX2" fmla="*/ 2010681 w 2010681"/>
              <a:gd name="connsiteY2" fmla="*/ 1513680 h 3027312"/>
              <a:gd name="connsiteX3" fmla="*/ 1429894 w 2010681"/>
              <a:gd name="connsiteY3" fmla="*/ 3027312 h 3027312"/>
              <a:gd name="connsiteX4" fmla="*/ 62 w 2010681"/>
              <a:gd name="connsiteY4" fmla="*/ 3027312 h 3027312"/>
              <a:gd name="connsiteX5" fmla="*/ 482225 w 2010681"/>
              <a:gd name="connsiteY5" fmla="*/ 1494491 h 3027312"/>
              <a:gd name="connsiteX6" fmla="*/ 62 w 2010681"/>
              <a:gd name="connsiteY6" fmla="*/ 47 h 302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681" h="3027312">
                <a:moveTo>
                  <a:pt x="62" y="47"/>
                </a:moveTo>
                <a:lnTo>
                  <a:pt x="1429894" y="47"/>
                </a:lnTo>
                <a:lnTo>
                  <a:pt x="2010681" y="1513680"/>
                </a:lnTo>
                <a:lnTo>
                  <a:pt x="1429894" y="3027312"/>
                </a:lnTo>
                <a:lnTo>
                  <a:pt x="62" y="3027312"/>
                </a:lnTo>
                <a:cubicBezTo>
                  <a:pt x="150385" y="2549051"/>
                  <a:pt x="232231" y="2245304"/>
                  <a:pt x="482225" y="1494491"/>
                </a:cubicBezTo>
                <a:cubicBezTo>
                  <a:pt x="372006" y="1092893"/>
                  <a:pt x="-5579" y="-8319"/>
                  <a:pt x="62" y="47"/>
                </a:cubicBezTo>
                <a:close/>
              </a:path>
            </a:pathLst>
          </a:custGeom>
          <a:solidFill>
            <a:srgbClr val="ECE2A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  <a:ea typeface="MS PGothic" panose="020B0600070205080204" pitchFamily="34" charset="-128"/>
            </a:endParaRPr>
          </a:p>
        </p:txBody>
      </p:sp>
      <p:sp>
        <p:nvSpPr>
          <p:cNvPr id="17" name="Pentagon 16"/>
          <p:cNvSpPr/>
          <p:nvPr/>
        </p:nvSpPr>
        <p:spPr bwMode="auto">
          <a:xfrm>
            <a:off x="3908489" y="2579138"/>
            <a:ext cx="1463012" cy="3027265"/>
          </a:xfrm>
          <a:prstGeom prst="homePlate">
            <a:avLst>
              <a:gd name="adj" fmla="val 32784"/>
            </a:avLst>
          </a:prstGeom>
          <a:solidFill>
            <a:srgbClr val="ECE2A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  <a:ea typeface="MS PGothic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6222" y="4238080"/>
            <a:ext cx="1144841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Radiology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5399" y="2641495"/>
            <a:ext cx="1066487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Pathology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687663" y="4486729"/>
            <a:ext cx="901959" cy="777551"/>
            <a:chOff x="163661" y="3141305"/>
            <a:chExt cx="901959" cy="777551"/>
          </a:xfrm>
        </p:grpSpPr>
        <p:sp>
          <p:nvSpPr>
            <p:cNvPr id="41" name="Hexagon 40"/>
            <p:cNvSpPr/>
            <p:nvPr/>
          </p:nvSpPr>
          <p:spPr bwMode="auto">
            <a:xfrm>
              <a:off x="163661" y="3141305"/>
              <a:ext cx="901959" cy="777551"/>
            </a:xfrm>
            <a:prstGeom prst="hexagon">
              <a:avLst/>
            </a:prstGeom>
            <a:solidFill>
              <a:srgbClr val="6601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705" y="3197424"/>
              <a:ext cx="787871" cy="668970"/>
            </a:xfrm>
            <a:prstGeom prst="hexagon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687663" y="2890160"/>
            <a:ext cx="901959" cy="777551"/>
            <a:chOff x="119227" y="2244531"/>
            <a:chExt cx="901959" cy="777551"/>
          </a:xfrm>
        </p:grpSpPr>
        <p:sp>
          <p:nvSpPr>
            <p:cNvPr id="40" name="Hexagon 39"/>
            <p:cNvSpPr/>
            <p:nvPr/>
          </p:nvSpPr>
          <p:spPr bwMode="auto">
            <a:xfrm>
              <a:off x="119227" y="2244531"/>
              <a:ext cx="901959" cy="777551"/>
            </a:xfrm>
            <a:prstGeom prst="hexagon">
              <a:avLst/>
            </a:prstGeom>
            <a:solidFill>
              <a:srgbClr val="0D6B6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15" name="Picture 6" descr="C:\Projects\HSI for OR\2015_07_22_ClWi\2015_07_22_ClWi\2015_07_22_ClWi-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29" y="2362633"/>
              <a:ext cx="757555" cy="564956"/>
            </a:xfrm>
            <a:prstGeom prst="hexagon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3758089" y="2580335"/>
            <a:ext cx="1342843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DATA COMMONS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8605" y="3299639"/>
            <a:ext cx="1408742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Hosts all data coming into platform from various, disparate data sources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84342" y="2580335"/>
            <a:ext cx="1692295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RESEARCH ENVIRONMENT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63493" y="3299637"/>
            <a:ext cx="1439043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Secure user environment with aggregated data sets approved for user – </a:t>
            </a:r>
            <a:b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allows advanced analytics and other tools to </a:t>
            </a:r>
            <a:b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be applied </a:t>
            </a:r>
            <a:b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to 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01226" y="2580336"/>
            <a:ext cx="1799627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TREATMENT PLATFORM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67136" y="3299637"/>
            <a:ext cx="1375260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Shared Algorithms, Analytics, Clinical Care Impact, Products</a:t>
            </a:r>
          </a:p>
          <a:p>
            <a:pPr marL="0" indent="0" algn="ctr">
              <a:buNone/>
            </a:pPr>
            <a:endParaRPr lang="en-US" sz="1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/>
              </a:rPr>
              <a:t>Commercialize</a:t>
            </a:r>
          </a:p>
        </p:txBody>
      </p:sp>
      <p:sp>
        <p:nvSpPr>
          <p:cNvPr id="36" name="Slide Number Placeholder 5"/>
          <p:cNvSpPr txBox="1">
            <a:spLocks/>
          </p:cNvSpPr>
          <p:nvPr/>
        </p:nvSpPr>
        <p:spPr bwMode="white">
          <a:xfrm>
            <a:off x="9256671" y="6115050"/>
            <a:ext cx="120000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189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378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566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5943" algn="l" defTabSz="914378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132" algn="l" defTabSz="914378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320" algn="l" defTabSz="914378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509" algn="l" defTabSz="914378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r"/>
            <a:fld id="{41DEC46C-EC0B-4D67-824C-D238A44FC196}" type="slidenum">
              <a:rPr lang="en-US" altLang="en-US" sz="1000">
                <a:latin typeface="Arial"/>
                <a:cs typeface="Arial"/>
              </a:rPr>
              <a:pPr algn="r"/>
              <a:t>26</a:t>
            </a:fld>
            <a:endParaRPr lang="en-US" altLang="en-US" sz="1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1680" y="5594818"/>
            <a:ext cx="1410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Includes local databases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334247" y="3558849"/>
            <a:ext cx="901959" cy="777551"/>
            <a:chOff x="851715" y="2343017"/>
            <a:chExt cx="901959" cy="777551"/>
          </a:xfrm>
        </p:grpSpPr>
        <p:sp>
          <p:nvSpPr>
            <p:cNvPr id="43" name="Hexagon 42"/>
            <p:cNvSpPr/>
            <p:nvPr/>
          </p:nvSpPr>
          <p:spPr bwMode="auto">
            <a:xfrm>
              <a:off x="851715" y="2343017"/>
              <a:ext cx="901959" cy="777551"/>
            </a:xfrm>
            <a:prstGeom prst="hexagon">
              <a:avLst/>
            </a:prstGeom>
            <a:solidFill>
              <a:srgbClr val="82B23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081" y="2471708"/>
              <a:ext cx="791226" cy="526525"/>
            </a:xfrm>
            <a:prstGeom prst="hexagon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2027206" y="3323890"/>
            <a:ext cx="1516041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buNone/>
            </a:pP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Epic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17180" y="2265152"/>
            <a:ext cx="1833119" cy="24750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>
              <a:lnSpc>
                <a:spcPct val="90000"/>
              </a:lnSpc>
              <a:buNone/>
            </a:pPr>
            <a:r>
              <a:rPr lang="en-US" sz="1100" b="1" dirty="0">
                <a:solidFill>
                  <a:srgbClr val="DDB40A"/>
                </a:solidFill>
                <a:latin typeface="Arial"/>
                <a:cs typeface="Arial"/>
              </a:rPr>
              <a:t>DISCOVERY</a:t>
            </a:r>
          </a:p>
        </p:txBody>
      </p:sp>
      <p:sp>
        <p:nvSpPr>
          <p:cNvPr id="57" name="Right Arrow 56"/>
          <p:cNvSpPr/>
          <p:nvPr/>
        </p:nvSpPr>
        <p:spPr bwMode="auto">
          <a:xfrm>
            <a:off x="5132652" y="3823219"/>
            <a:ext cx="441158" cy="471714"/>
          </a:xfrm>
          <a:prstGeom prst="rightArrow">
            <a:avLst>
              <a:gd name="adj1" fmla="val 54906"/>
              <a:gd name="adj2" fmla="val 50000"/>
            </a:avLst>
          </a:prstGeom>
          <a:gradFill flip="none" rotWithShape="1">
            <a:gsLst>
              <a:gs pos="53000">
                <a:schemeClr val="accent1">
                  <a:alpha val="33000"/>
                  <a:lumMod val="60000"/>
                </a:schemeClr>
              </a:gs>
              <a:gs pos="0">
                <a:srgbClr val="660166">
                  <a:alpha val="0"/>
                </a:srgbClr>
              </a:gs>
            </a:gsLst>
            <a:lin ang="0" scaled="1"/>
            <a:tileRect/>
          </a:gradFill>
          <a:ln w="9525" cap="flat" cmpd="sng" algn="ctr">
            <a:gradFill flip="none" rotWithShape="1">
              <a:gsLst>
                <a:gs pos="100000">
                  <a:srgbClr val="0D6B6A"/>
                </a:gs>
                <a:gs pos="0">
                  <a:srgbClr val="660166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44248" y="3849460"/>
            <a:ext cx="1061976" cy="6165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>
                <a:latin typeface="Times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 Narrow"/>
                <a:cs typeface="Arial Narrow"/>
              </a:rPr>
              <a:t>IRB 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 Narrow"/>
                <a:cs typeface="Arial Narrow"/>
              </a:rPr>
              <a:t>Approvals</a:t>
            </a:r>
          </a:p>
        </p:txBody>
      </p:sp>
      <p:sp>
        <p:nvSpPr>
          <p:cNvPr id="65" name="Right Arrow 64"/>
          <p:cNvSpPr/>
          <p:nvPr/>
        </p:nvSpPr>
        <p:spPr bwMode="auto">
          <a:xfrm>
            <a:off x="6114179" y="3823219"/>
            <a:ext cx="441158" cy="471714"/>
          </a:xfrm>
          <a:prstGeom prst="rightArrow">
            <a:avLst>
              <a:gd name="adj1" fmla="val 54906"/>
              <a:gd name="adj2" fmla="val 50000"/>
            </a:avLst>
          </a:prstGeom>
          <a:gradFill flip="none" rotWithShape="1">
            <a:gsLst>
              <a:gs pos="53000">
                <a:schemeClr val="accent1">
                  <a:alpha val="33000"/>
                  <a:lumMod val="60000"/>
                </a:schemeClr>
              </a:gs>
              <a:gs pos="0">
                <a:srgbClr val="660166">
                  <a:alpha val="0"/>
                </a:srgbClr>
              </a:gs>
            </a:gsLst>
            <a:lin ang="0" scaled="1"/>
            <a:tileRect/>
          </a:gradFill>
          <a:ln w="9525" cap="flat" cmpd="sng" algn="ctr">
            <a:gradFill flip="none" rotWithShape="1">
              <a:gsLst>
                <a:gs pos="100000">
                  <a:srgbClr val="0D6B6A"/>
                </a:gs>
                <a:gs pos="0">
                  <a:srgbClr val="660166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67" name="Right Arrow 66"/>
          <p:cNvSpPr/>
          <p:nvPr/>
        </p:nvSpPr>
        <p:spPr bwMode="auto">
          <a:xfrm>
            <a:off x="3286450" y="3605504"/>
            <a:ext cx="632409" cy="922694"/>
          </a:xfrm>
          <a:prstGeom prst="rightArrow">
            <a:avLst>
              <a:gd name="adj1" fmla="val 54906"/>
              <a:gd name="adj2" fmla="val 50000"/>
            </a:avLst>
          </a:prstGeom>
          <a:gradFill flip="none" rotWithShape="1">
            <a:gsLst>
              <a:gs pos="53000">
                <a:schemeClr val="accent1">
                  <a:alpha val="33000"/>
                  <a:lumMod val="60000"/>
                </a:schemeClr>
              </a:gs>
              <a:gs pos="0">
                <a:srgbClr val="660166">
                  <a:alpha val="0"/>
                </a:srgbClr>
              </a:gs>
            </a:gsLst>
            <a:lin ang="0" scaled="1"/>
            <a:tileRect/>
          </a:gradFill>
          <a:ln w="9525" cap="flat" cmpd="sng" algn="ctr">
            <a:gradFill flip="none" rotWithShape="1">
              <a:gsLst>
                <a:gs pos="100000">
                  <a:srgbClr val="0D6B6A"/>
                </a:gs>
                <a:gs pos="0">
                  <a:srgbClr val="660166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Times" charset="0"/>
              <a:ea typeface="MS PGothic" panose="020B0600070205080204" pitchFamily="34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540680" y="2133601"/>
            <a:ext cx="1833119" cy="3998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>
              <a:lnSpc>
                <a:spcPct val="90000"/>
              </a:lnSpc>
              <a:buNone/>
            </a:pPr>
            <a:r>
              <a:rPr lang="en-US" sz="1100" b="1" dirty="0">
                <a:solidFill>
                  <a:srgbClr val="A6A6A6"/>
                </a:solidFill>
                <a:latin typeface="Arial"/>
                <a:cs typeface="Arial"/>
              </a:rPr>
              <a:t>FUTURE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100" b="1" dirty="0">
                <a:solidFill>
                  <a:srgbClr val="367BD2"/>
                </a:solidFill>
                <a:latin typeface="Arial"/>
                <a:cs typeface="Arial"/>
              </a:rPr>
              <a:t>DELIVERY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31680" y="5278613"/>
            <a:ext cx="1410155" cy="38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algn="ctr">
              <a:lnSpc>
                <a:spcPct val="5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algn="ctr">
              <a:lnSpc>
                <a:spcPct val="50000"/>
              </a:lnSpc>
            </a:pPr>
            <a:r>
              <a:rPr lang="en-US" sz="120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85" name="Parallelogram 84"/>
          <p:cNvSpPr/>
          <p:nvPr/>
        </p:nvSpPr>
        <p:spPr bwMode="auto">
          <a:xfrm>
            <a:off x="8058715" y="3823220"/>
            <a:ext cx="938246" cy="528735"/>
          </a:xfrm>
          <a:prstGeom prst="parallelogram">
            <a:avLst>
              <a:gd name="adj" fmla="val 39153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 Narrow"/>
                <a:cs typeface="Arial Narrow"/>
              </a:rPr>
              <a:t>Validation/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 Narrow"/>
                <a:cs typeface="Arial Narrow"/>
              </a:rPr>
              <a:t>Promotion Process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177595" y="3855526"/>
            <a:ext cx="772367" cy="3858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050" b="1" dirty="0">
                <a:solidFill>
                  <a:schemeClr val="bg1"/>
                </a:solidFill>
                <a:latin typeface="Arial Narrow"/>
                <a:cs typeface="Arial Narrow"/>
              </a:rPr>
              <a:t>Reusable Pipelines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04477" y="2265152"/>
            <a:ext cx="1833119" cy="24750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en-US"/>
            </a:defPPr>
            <a:lvl1pPr marL="100584" indent="-100584">
              <a:buFont typeface="Arial"/>
              <a:buChar char="•"/>
            </a:lvl1pPr>
          </a:lstStyle>
          <a:p>
            <a:pPr marL="0" indent="0">
              <a:lnSpc>
                <a:spcPct val="90000"/>
              </a:lnSpc>
              <a:buNone/>
            </a:pPr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DATA SOURCES</a:t>
            </a:r>
          </a:p>
        </p:txBody>
      </p:sp>
      <p:sp>
        <p:nvSpPr>
          <p:cNvPr id="60" name="Pentagon 48"/>
          <p:cNvSpPr/>
          <p:nvPr/>
        </p:nvSpPr>
        <p:spPr bwMode="auto">
          <a:xfrm>
            <a:off x="8554810" y="2516996"/>
            <a:ext cx="2040619" cy="3148115"/>
          </a:xfrm>
          <a:custGeom>
            <a:avLst/>
            <a:gdLst>
              <a:gd name="connsiteX0" fmla="*/ 0 w 2010619"/>
              <a:gd name="connsiteY0" fmla="*/ 0 h 3027265"/>
              <a:gd name="connsiteX1" fmla="*/ 1429832 w 2010619"/>
              <a:gd name="connsiteY1" fmla="*/ 0 h 3027265"/>
              <a:gd name="connsiteX2" fmla="*/ 2010619 w 2010619"/>
              <a:gd name="connsiteY2" fmla="*/ 1513633 h 3027265"/>
              <a:gd name="connsiteX3" fmla="*/ 1429832 w 2010619"/>
              <a:gd name="connsiteY3" fmla="*/ 3027265 h 3027265"/>
              <a:gd name="connsiteX4" fmla="*/ 0 w 2010619"/>
              <a:gd name="connsiteY4" fmla="*/ 3027265 h 3027265"/>
              <a:gd name="connsiteX5" fmla="*/ 0 w 2010619"/>
              <a:gd name="connsiteY5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556 w 2014175"/>
              <a:gd name="connsiteY0" fmla="*/ 0 h 3027265"/>
              <a:gd name="connsiteX1" fmla="*/ 1433388 w 2014175"/>
              <a:gd name="connsiteY1" fmla="*/ 0 h 3027265"/>
              <a:gd name="connsiteX2" fmla="*/ 2014175 w 2014175"/>
              <a:gd name="connsiteY2" fmla="*/ 1513633 h 3027265"/>
              <a:gd name="connsiteX3" fmla="*/ 1433388 w 2014175"/>
              <a:gd name="connsiteY3" fmla="*/ 3027265 h 3027265"/>
              <a:gd name="connsiteX4" fmla="*/ 3556 w 2014175"/>
              <a:gd name="connsiteY4" fmla="*/ 3027265 h 3027265"/>
              <a:gd name="connsiteX5" fmla="*/ 0 w 2014175"/>
              <a:gd name="connsiteY5" fmla="*/ 1258269 h 3027265"/>
              <a:gd name="connsiteX6" fmla="*/ 3556 w 2014175"/>
              <a:gd name="connsiteY6" fmla="*/ 0 h 3027265"/>
              <a:gd name="connsiteX0" fmla="*/ 3 w 2010622"/>
              <a:gd name="connsiteY0" fmla="*/ 0 h 3027265"/>
              <a:gd name="connsiteX1" fmla="*/ 1429835 w 2010622"/>
              <a:gd name="connsiteY1" fmla="*/ 0 h 3027265"/>
              <a:gd name="connsiteX2" fmla="*/ 2010622 w 2010622"/>
              <a:gd name="connsiteY2" fmla="*/ 1513633 h 3027265"/>
              <a:gd name="connsiteX3" fmla="*/ 1429835 w 2010622"/>
              <a:gd name="connsiteY3" fmla="*/ 3027265 h 3027265"/>
              <a:gd name="connsiteX4" fmla="*/ 3 w 2010622"/>
              <a:gd name="connsiteY4" fmla="*/ 3027265 h 3027265"/>
              <a:gd name="connsiteX5" fmla="*/ 499990 w 2010622"/>
              <a:gd name="connsiteY5" fmla="*/ 1525638 h 3027265"/>
              <a:gd name="connsiteX6" fmla="*/ 3 w 2010622"/>
              <a:gd name="connsiteY6" fmla="*/ 0 h 3027265"/>
              <a:gd name="connsiteX0" fmla="*/ 4 w 2010623"/>
              <a:gd name="connsiteY0" fmla="*/ 0 h 3027265"/>
              <a:gd name="connsiteX1" fmla="*/ 1429836 w 2010623"/>
              <a:gd name="connsiteY1" fmla="*/ 0 h 3027265"/>
              <a:gd name="connsiteX2" fmla="*/ 2010623 w 2010623"/>
              <a:gd name="connsiteY2" fmla="*/ 1513633 h 3027265"/>
              <a:gd name="connsiteX3" fmla="*/ 1429836 w 2010623"/>
              <a:gd name="connsiteY3" fmla="*/ 3027265 h 3027265"/>
              <a:gd name="connsiteX4" fmla="*/ 4 w 2010623"/>
              <a:gd name="connsiteY4" fmla="*/ 3027265 h 3027265"/>
              <a:gd name="connsiteX5" fmla="*/ 499991 w 2010623"/>
              <a:gd name="connsiteY5" fmla="*/ 1525638 h 3027265"/>
              <a:gd name="connsiteX6" fmla="*/ 4 w 2010623"/>
              <a:gd name="connsiteY6" fmla="*/ 0 h 3027265"/>
              <a:gd name="connsiteX0" fmla="*/ 46 w 2010665"/>
              <a:gd name="connsiteY0" fmla="*/ 46 h 3027311"/>
              <a:gd name="connsiteX1" fmla="*/ 1429878 w 2010665"/>
              <a:gd name="connsiteY1" fmla="*/ 46 h 3027311"/>
              <a:gd name="connsiteX2" fmla="*/ 2010665 w 2010665"/>
              <a:gd name="connsiteY2" fmla="*/ 1513679 h 3027311"/>
              <a:gd name="connsiteX3" fmla="*/ 1429878 w 2010665"/>
              <a:gd name="connsiteY3" fmla="*/ 3027311 h 3027311"/>
              <a:gd name="connsiteX4" fmla="*/ 46 w 2010665"/>
              <a:gd name="connsiteY4" fmla="*/ 3027311 h 3027311"/>
              <a:gd name="connsiteX5" fmla="*/ 500033 w 2010665"/>
              <a:gd name="connsiteY5" fmla="*/ 1525684 h 3027311"/>
              <a:gd name="connsiteX6" fmla="*/ 46 w 2010665"/>
              <a:gd name="connsiteY6" fmla="*/ 46 h 3027311"/>
              <a:gd name="connsiteX0" fmla="*/ 59 w 2010678"/>
              <a:gd name="connsiteY0" fmla="*/ 46 h 3027311"/>
              <a:gd name="connsiteX1" fmla="*/ 1429891 w 2010678"/>
              <a:gd name="connsiteY1" fmla="*/ 46 h 3027311"/>
              <a:gd name="connsiteX2" fmla="*/ 2010678 w 2010678"/>
              <a:gd name="connsiteY2" fmla="*/ 1513679 h 3027311"/>
              <a:gd name="connsiteX3" fmla="*/ 1429891 w 2010678"/>
              <a:gd name="connsiteY3" fmla="*/ 3027311 h 3027311"/>
              <a:gd name="connsiteX4" fmla="*/ 59 w 2010678"/>
              <a:gd name="connsiteY4" fmla="*/ 3027311 h 3027311"/>
              <a:gd name="connsiteX5" fmla="*/ 500046 w 2010678"/>
              <a:gd name="connsiteY5" fmla="*/ 1525684 h 3027311"/>
              <a:gd name="connsiteX6" fmla="*/ 59 w 2010678"/>
              <a:gd name="connsiteY6" fmla="*/ 46 h 3027311"/>
              <a:gd name="connsiteX0" fmla="*/ 59 w 2010678"/>
              <a:gd name="connsiteY0" fmla="*/ 46 h 3027311"/>
              <a:gd name="connsiteX1" fmla="*/ 1429891 w 2010678"/>
              <a:gd name="connsiteY1" fmla="*/ 46 h 3027311"/>
              <a:gd name="connsiteX2" fmla="*/ 2010678 w 2010678"/>
              <a:gd name="connsiteY2" fmla="*/ 1513679 h 3027311"/>
              <a:gd name="connsiteX3" fmla="*/ 1429891 w 2010678"/>
              <a:gd name="connsiteY3" fmla="*/ 3027311 h 3027311"/>
              <a:gd name="connsiteX4" fmla="*/ 59 w 2010678"/>
              <a:gd name="connsiteY4" fmla="*/ 3027311 h 3027311"/>
              <a:gd name="connsiteX5" fmla="*/ 500046 w 2010678"/>
              <a:gd name="connsiteY5" fmla="*/ 1525684 h 3027311"/>
              <a:gd name="connsiteX6" fmla="*/ 59 w 2010678"/>
              <a:gd name="connsiteY6" fmla="*/ 46 h 3027311"/>
              <a:gd name="connsiteX0" fmla="*/ 62 w 2010681"/>
              <a:gd name="connsiteY0" fmla="*/ 46 h 3027311"/>
              <a:gd name="connsiteX1" fmla="*/ 1429894 w 2010681"/>
              <a:gd name="connsiteY1" fmla="*/ 46 h 3027311"/>
              <a:gd name="connsiteX2" fmla="*/ 2010681 w 2010681"/>
              <a:gd name="connsiteY2" fmla="*/ 1513679 h 3027311"/>
              <a:gd name="connsiteX3" fmla="*/ 1429894 w 2010681"/>
              <a:gd name="connsiteY3" fmla="*/ 3027311 h 3027311"/>
              <a:gd name="connsiteX4" fmla="*/ 62 w 2010681"/>
              <a:gd name="connsiteY4" fmla="*/ 3027311 h 3027311"/>
              <a:gd name="connsiteX5" fmla="*/ 482225 w 2010681"/>
              <a:gd name="connsiteY5" fmla="*/ 1516771 h 3027311"/>
              <a:gd name="connsiteX6" fmla="*/ 62 w 2010681"/>
              <a:gd name="connsiteY6" fmla="*/ 46 h 3027311"/>
              <a:gd name="connsiteX0" fmla="*/ 62 w 2010681"/>
              <a:gd name="connsiteY0" fmla="*/ 47 h 3027312"/>
              <a:gd name="connsiteX1" fmla="*/ 1429894 w 2010681"/>
              <a:gd name="connsiteY1" fmla="*/ 47 h 3027312"/>
              <a:gd name="connsiteX2" fmla="*/ 2010681 w 2010681"/>
              <a:gd name="connsiteY2" fmla="*/ 1513680 h 3027312"/>
              <a:gd name="connsiteX3" fmla="*/ 1429894 w 2010681"/>
              <a:gd name="connsiteY3" fmla="*/ 3027312 h 3027312"/>
              <a:gd name="connsiteX4" fmla="*/ 62 w 2010681"/>
              <a:gd name="connsiteY4" fmla="*/ 3027312 h 3027312"/>
              <a:gd name="connsiteX5" fmla="*/ 482225 w 2010681"/>
              <a:gd name="connsiteY5" fmla="*/ 1494491 h 3027312"/>
              <a:gd name="connsiteX6" fmla="*/ 62 w 2010681"/>
              <a:gd name="connsiteY6" fmla="*/ 47 h 302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681" h="3027312">
                <a:moveTo>
                  <a:pt x="62" y="47"/>
                </a:moveTo>
                <a:lnTo>
                  <a:pt x="1429894" y="47"/>
                </a:lnTo>
                <a:lnTo>
                  <a:pt x="2010681" y="1513680"/>
                </a:lnTo>
                <a:lnTo>
                  <a:pt x="1429894" y="3027312"/>
                </a:lnTo>
                <a:lnTo>
                  <a:pt x="62" y="3027312"/>
                </a:lnTo>
                <a:cubicBezTo>
                  <a:pt x="150385" y="2549051"/>
                  <a:pt x="232231" y="2245304"/>
                  <a:pt x="482225" y="1494491"/>
                </a:cubicBezTo>
                <a:cubicBezTo>
                  <a:pt x="372006" y="1092893"/>
                  <a:pt x="-5579" y="-8319"/>
                  <a:pt x="62" y="47"/>
                </a:cubicBezTo>
                <a:close/>
              </a:path>
            </a:pathLst>
          </a:custGeom>
          <a:noFill/>
          <a:ln w="12700" cap="flat" cmpd="sng" algn="ctr">
            <a:solidFill>
              <a:srgbClr val="3981D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b="1" i="1">
              <a:latin typeface="Arial"/>
              <a:cs typeface="Arial"/>
            </a:endParaRPr>
          </a:p>
        </p:txBody>
      </p:sp>
      <p:sp>
        <p:nvSpPr>
          <p:cNvPr id="61" name="Right Arrow 60"/>
          <p:cNvSpPr/>
          <p:nvPr/>
        </p:nvSpPr>
        <p:spPr bwMode="auto">
          <a:xfrm>
            <a:off x="7765963" y="3823219"/>
            <a:ext cx="441158" cy="471714"/>
          </a:xfrm>
          <a:prstGeom prst="rightArrow">
            <a:avLst>
              <a:gd name="adj1" fmla="val 54906"/>
              <a:gd name="adj2" fmla="val 50000"/>
            </a:avLst>
          </a:prstGeom>
          <a:gradFill flip="none" rotWithShape="1">
            <a:gsLst>
              <a:gs pos="53000">
                <a:schemeClr val="accent1">
                  <a:alpha val="33000"/>
                  <a:lumMod val="60000"/>
                </a:schemeClr>
              </a:gs>
              <a:gs pos="0">
                <a:srgbClr val="660166">
                  <a:alpha val="0"/>
                </a:srgbClr>
              </a:gs>
            </a:gsLst>
            <a:lin ang="0" scaled="1"/>
            <a:tileRect/>
          </a:gradFill>
          <a:ln w="9525" cap="flat" cmpd="sng" algn="ctr">
            <a:gradFill flip="none" rotWithShape="1">
              <a:gsLst>
                <a:gs pos="100000">
                  <a:srgbClr val="0D6B6A"/>
                </a:gs>
                <a:gs pos="0">
                  <a:srgbClr val="660166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63" name="Right Arrow 62"/>
          <p:cNvSpPr/>
          <p:nvPr/>
        </p:nvSpPr>
        <p:spPr bwMode="auto">
          <a:xfrm>
            <a:off x="8680674" y="3823219"/>
            <a:ext cx="441158" cy="471714"/>
          </a:xfrm>
          <a:prstGeom prst="rightArrow">
            <a:avLst>
              <a:gd name="adj1" fmla="val 54906"/>
              <a:gd name="adj2" fmla="val 50000"/>
            </a:avLst>
          </a:prstGeom>
          <a:gradFill flip="none" rotWithShape="1">
            <a:gsLst>
              <a:gs pos="53000">
                <a:schemeClr val="accent1">
                  <a:alpha val="33000"/>
                  <a:lumMod val="60000"/>
                </a:schemeClr>
              </a:gs>
              <a:gs pos="0">
                <a:srgbClr val="660166">
                  <a:alpha val="0"/>
                </a:srgbClr>
              </a:gs>
            </a:gsLst>
            <a:lin ang="0" scaled="1"/>
            <a:tileRect/>
          </a:gradFill>
          <a:ln w="9525" cap="flat" cmpd="sng" algn="ctr">
            <a:gradFill flip="none" rotWithShape="1">
              <a:gsLst>
                <a:gs pos="100000">
                  <a:srgbClr val="0D6B6A"/>
                </a:gs>
                <a:gs pos="0">
                  <a:srgbClr val="660166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250469" y="5535557"/>
            <a:ext cx="5297858" cy="513183"/>
          </a:xfrm>
          <a:custGeom>
            <a:avLst/>
            <a:gdLst>
              <a:gd name="connsiteX0" fmla="*/ 5463592 w 5463592"/>
              <a:gd name="connsiteY0" fmla="*/ 41469 h 331755"/>
              <a:gd name="connsiteX1" fmla="*/ 5463592 w 5463592"/>
              <a:gd name="connsiteY1" fmla="*/ 331755 h 331755"/>
              <a:gd name="connsiteX2" fmla="*/ 0 w 5463592"/>
              <a:gd name="connsiteY2" fmla="*/ 316204 h 331755"/>
              <a:gd name="connsiteX3" fmla="*/ 15551 w 5463592"/>
              <a:gd name="connsiteY3" fmla="*/ 0 h 331755"/>
              <a:gd name="connsiteX0" fmla="*/ 5463592 w 5463592"/>
              <a:gd name="connsiteY0" fmla="*/ 41469 h 331755"/>
              <a:gd name="connsiteX1" fmla="*/ 5463592 w 5463592"/>
              <a:gd name="connsiteY1" fmla="*/ 331755 h 331755"/>
              <a:gd name="connsiteX2" fmla="*/ 0 w 5463592"/>
              <a:gd name="connsiteY2" fmla="*/ 316204 h 331755"/>
              <a:gd name="connsiteX3" fmla="*/ 15551 w 5463592"/>
              <a:gd name="connsiteY3" fmla="*/ 0 h 331755"/>
              <a:gd name="connsiteX0" fmla="*/ 5458399 w 5458399"/>
              <a:gd name="connsiteY0" fmla="*/ 41469 h 331755"/>
              <a:gd name="connsiteX1" fmla="*/ 5458399 w 5458399"/>
              <a:gd name="connsiteY1" fmla="*/ 331755 h 331755"/>
              <a:gd name="connsiteX2" fmla="*/ 0 w 5458399"/>
              <a:gd name="connsiteY2" fmla="*/ 329236 h 331755"/>
              <a:gd name="connsiteX3" fmla="*/ 10358 w 5458399"/>
              <a:gd name="connsiteY3" fmla="*/ 0 h 33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8399" h="331755">
                <a:moveTo>
                  <a:pt x="5458399" y="41469"/>
                </a:moveTo>
                <a:lnTo>
                  <a:pt x="5458399" y="331755"/>
                </a:lnTo>
                <a:lnTo>
                  <a:pt x="0" y="329236"/>
                </a:lnTo>
                <a:lnTo>
                  <a:pt x="10358" y="0"/>
                </a:lnTo>
              </a:path>
            </a:pathLst>
          </a:custGeom>
          <a:ln w="127000"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rgbClr val="B9D3D1"/>
                </a:gs>
              </a:gsLst>
              <a:lin ang="0" scaled="1"/>
              <a:tileRect/>
            </a:gradFill>
            <a:miter lim="800000"/>
            <a:tailEnd type="triangle" w="sm" len="sm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64707" y="5749989"/>
            <a:ext cx="1637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Feedback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932" y="1967675"/>
            <a:ext cx="1079679" cy="5454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75" y="1968727"/>
            <a:ext cx="1068097" cy="543341"/>
          </a:xfrm>
          <a:prstGeom prst="rect">
            <a:avLst/>
          </a:prstGeom>
        </p:spPr>
      </p:pic>
      <p:sp>
        <p:nvSpPr>
          <p:cNvPr id="48" name="Title 1"/>
          <p:cNvSpPr txBox="1">
            <a:spLocks/>
          </p:cNvSpPr>
          <p:nvPr/>
        </p:nvSpPr>
        <p:spPr bwMode="black">
          <a:xfrm>
            <a:off x="640080" y="383579"/>
            <a:ext cx="9324557" cy="70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B8E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  <a:ea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54B8E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Precision Medicine Analytic Platform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(PMAP)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07462" y="6357680"/>
            <a:ext cx="358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+mn-lt"/>
              </a:rPr>
              <a:t>Courtesy Diana Gumas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3283C-D9CC-485D-89F6-A7050CAFA527}"/>
              </a:ext>
            </a:extLst>
          </p:cNvPr>
          <p:cNvSpPr txBox="1"/>
          <p:nvPr/>
        </p:nvSpPr>
        <p:spPr>
          <a:xfrm>
            <a:off x="877824" y="6238810"/>
            <a:ext cx="4695986" cy="38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https://pm.jh.edu/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5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JHU </a:t>
            </a:r>
            <a:r>
              <a:rPr lang="en-US" dirty="0" err="1"/>
              <a:t>REDCap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Data Trust approved, suitable for PHI</a:t>
            </a:r>
          </a:p>
          <a:p>
            <a:pPr lvl="0"/>
            <a:r>
              <a:rPr lang="en-US" sz="2400" dirty="0"/>
              <a:t>Research and QI </a:t>
            </a:r>
            <a:br>
              <a:rPr lang="en-US" sz="2400" dirty="0"/>
            </a:br>
            <a:r>
              <a:rPr lang="en-US" sz="2400" dirty="0"/>
              <a:t>Projects</a:t>
            </a:r>
          </a:p>
          <a:p>
            <a:pPr lvl="0"/>
            <a:r>
              <a:rPr lang="en-US" sz="2400" dirty="0"/>
              <a:t>Data collection</a:t>
            </a:r>
          </a:p>
          <a:p>
            <a:pPr lvl="1"/>
            <a:r>
              <a:rPr lang="en-US" sz="2000" dirty="0"/>
              <a:t>Chart review and annotation</a:t>
            </a:r>
          </a:p>
          <a:p>
            <a:pPr lvl="1"/>
            <a:r>
              <a:rPr lang="en-US" sz="2000" dirty="0"/>
              <a:t>Surveys</a:t>
            </a:r>
          </a:p>
          <a:p>
            <a:pPr lvl="0"/>
            <a:r>
              <a:rPr lang="en-US" sz="2400" dirty="0"/>
              <a:t>Single and Multi-site projects</a:t>
            </a:r>
          </a:p>
          <a:p>
            <a:pPr lvl="0"/>
            <a:r>
              <a:rPr lang="en-US" sz="2400" dirty="0"/>
              <a:t>Can be used with SAFE</a:t>
            </a:r>
          </a:p>
          <a:p>
            <a:pPr lvl="0"/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hlinkClick r:id="rId2"/>
              </a:rPr>
              <a:t>https://redcap.jhu.edu/</a:t>
            </a:r>
            <a:r>
              <a:rPr lang="en-US" sz="2400" dirty="0"/>
              <a:t> </a:t>
            </a:r>
          </a:p>
        </p:txBody>
      </p:sp>
      <p:pic>
        <p:nvPicPr>
          <p:cNvPr id="6" name="Content Placeholder 5" descr="https://www.dtmi.duke.edu/sites/www.dtmi.duke.edu/files/images/content/2015/01/REDCap%20Title%20Slide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200" y="2286000"/>
            <a:ext cx="4953000" cy="2667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42C1-9401-4075-9708-CB615F85545E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77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Sharing with other institutions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Biospecimens</a:t>
            </a:r>
            <a:endParaRPr lang="en-US" dirty="0"/>
          </a:p>
          <a:p>
            <a:r>
              <a:rPr lang="en-US" dirty="0"/>
              <a:t>High Performance Computing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JH OneDrive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configured</a:t>
            </a:r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securely</a:t>
            </a:r>
            <a:r>
              <a:rPr lang="en-US" sz="2000" dirty="0"/>
              <a:t>)</a:t>
            </a:r>
            <a:br>
              <a:rPr lang="en-US" sz="2000" dirty="0"/>
            </a:b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dirty="0"/>
              <a:t>Open Specimen </a:t>
            </a:r>
          </a:p>
          <a:p>
            <a:r>
              <a:rPr lang="en-US" dirty="0" err="1"/>
              <a:t>Phoneix</a:t>
            </a:r>
            <a:r>
              <a:rPr lang="en-US" dirty="0"/>
              <a:t> (PHI)</a:t>
            </a:r>
          </a:p>
          <a:p>
            <a:r>
              <a:rPr lang="en-US" dirty="0"/>
              <a:t>MARCC (not PHI)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E33-84FB-4655-8F4B-7BFBD9A28CBC}" type="slidenum">
              <a:rPr lang="en-US" altLang="en-US" smtClean="0"/>
              <a:pPr/>
              <a:t>28</a:t>
            </a:fld>
            <a:endParaRPr lang="en-US" altLang="en-US">
              <a:solidFill>
                <a:srgbClr val="002C77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686425" y="2133600"/>
            <a:ext cx="609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15000" y="3730752"/>
            <a:ext cx="609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715000" y="4495800"/>
            <a:ext cx="609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 charset="0"/>
            </a:endParaRPr>
          </a:p>
        </p:txBody>
      </p:sp>
      <p:sp>
        <p:nvSpPr>
          <p:cNvPr id="10" name="Arrow: Chevron 9">
            <a:hlinkClick r:id="rId3"/>
            <a:extLst>
              <a:ext uri="{FF2B5EF4-FFF2-40B4-BE49-F238E27FC236}">
                <a16:creationId xmlns:a16="http://schemas.microsoft.com/office/drawing/2014/main" id="{6B563DE7-A9DF-4BAD-9A9A-F891B27268BA}"/>
              </a:ext>
            </a:extLst>
          </p:cNvPr>
          <p:cNvSpPr/>
          <p:nvPr/>
        </p:nvSpPr>
        <p:spPr bwMode="auto">
          <a:xfrm>
            <a:off x="10430764" y="3730752"/>
            <a:ext cx="242824" cy="381000"/>
          </a:xfrm>
          <a:prstGeom prst="chevron">
            <a:avLst/>
          </a:prstGeom>
          <a:solidFill>
            <a:srgbClr val="FEC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Arrow: Chevron 10">
            <a:hlinkClick r:id="rId4"/>
            <a:extLst>
              <a:ext uri="{FF2B5EF4-FFF2-40B4-BE49-F238E27FC236}">
                <a16:creationId xmlns:a16="http://schemas.microsoft.com/office/drawing/2014/main" id="{A8BB9642-7199-46C1-A214-01B0C9F7FD9C}"/>
              </a:ext>
            </a:extLst>
          </p:cNvPr>
          <p:cNvSpPr/>
          <p:nvPr/>
        </p:nvSpPr>
        <p:spPr bwMode="auto">
          <a:xfrm>
            <a:off x="10089388" y="4614672"/>
            <a:ext cx="242824" cy="381000"/>
          </a:xfrm>
          <a:prstGeom prst="chevron">
            <a:avLst/>
          </a:prstGeom>
          <a:solidFill>
            <a:srgbClr val="FEC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Arrow: Chevron 11">
            <a:hlinkClick r:id="rId5"/>
            <a:extLst>
              <a:ext uri="{FF2B5EF4-FFF2-40B4-BE49-F238E27FC236}">
                <a16:creationId xmlns:a16="http://schemas.microsoft.com/office/drawing/2014/main" id="{DA37A915-8810-40DD-B733-B81B1111A4F8}"/>
              </a:ext>
            </a:extLst>
          </p:cNvPr>
          <p:cNvSpPr/>
          <p:nvPr/>
        </p:nvSpPr>
        <p:spPr bwMode="auto">
          <a:xfrm>
            <a:off x="10781284" y="5324856"/>
            <a:ext cx="242824" cy="381000"/>
          </a:xfrm>
          <a:prstGeom prst="chevron">
            <a:avLst/>
          </a:prstGeom>
          <a:solidFill>
            <a:srgbClr val="FEC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25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DDF1-06B4-4E0A-9EBA-EB5AFFF1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FFCC2-4F89-48E2-A8E6-603F612E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Research Access to Patient Data for JHU Researchers Outside of the JHM Covered Entity</a:t>
            </a:r>
            <a:endParaRPr lang="en-US" u="sng" dirty="0"/>
          </a:p>
          <a:p>
            <a:r>
              <a:rPr lang="en-US" u="sng" dirty="0">
                <a:hlinkClick r:id="rId3"/>
              </a:rPr>
              <a:t>Access to Patient Data for Research: Frequently Asked Questions</a:t>
            </a:r>
            <a:endParaRPr lang="en-US" dirty="0"/>
          </a:p>
          <a:p>
            <a:r>
              <a:rPr lang="en-US" dirty="0">
                <a:hlinkClick r:id="rId4"/>
              </a:rPr>
              <a:t>Sharing JHM Data</a:t>
            </a:r>
            <a:endParaRPr lang="en-US" dirty="0"/>
          </a:p>
          <a:p>
            <a:r>
              <a:rPr lang="en-US" dirty="0">
                <a:hlinkClick r:id="rId5"/>
              </a:rPr>
              <a:t>Research Data Subcouncil</a:t>
            </a:r>
            <a:endParaRPr lang="en-US" dirty="0"/>
          </a:p>
          <a:p>
            <a:r>
              <a:rPr lang="en-US" u="sng" dirty="0">
                <a:hlinkClick r:id="rId6"/>
              </a:rPr>
              <a:t>Best Practices for Storage of Data for Research and Quality Improvement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9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CA2A-64C2-42BE-86DF-00CF0D5D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888997"/>
            <a:ext cx="10363200" cy="1362075"/>
          </a:xfrm>
        </p:spPr>
        <p:txBody>
          <a:bodyPr/>
          <a:lstStyle/>
          <a:p>
            <a:r>
              <a:rPr lang="en-US" dirty="0"/>
              <a:t>The Data Trust</a:t>
            </a:r>
          </a:p>
        </p:txBody>
      </p:sp>
    </p:spTree>
    <p:extLst>
      <p:ext uri="{BB962C8B-B14F-4D97-AF65-F5344CB8AC3E}">
        <p14:creationId xmlns:p14="http://schemas.microsoft.com/office/powerpoint/2010/main" val="2401404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ow Will The Information Blocking Rule Impact Interoperability G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8" y="668546"/>
            <a:ext cx="8709683" cy="58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idx="1"/>
          </p:nvPr>
        </p:nvSpPr>
        <p:spPr>
          <a:xfrm>
            <a:off x="1219200" y="2994959"/>
            <a:ext cx="10180917" cy="30734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To bring together patient and member-related data from across the health system to support our mission.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D43A4-8059-4CD8-81AD-98AD77C0751E}" type="datetime1">
              <a:rPr lang="en-US" altLang="en-US" smtClean="0"/>
              <a:pPr/>
              <a:t>2/9/2022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42C1-9401-4075-9708-CB615F85545E}" type="slidenum">
              <a:rPr lang="en-US" altLang="en-US" smtClean="0"/>
              <a:pPr/>
              <a:t>4</a:t>
            </a:fld>
            <a:endParaRPr lang="en-US" altLang="en-US">
              <a:solidFill>
                <a:srgbClr val="002C7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622301"/>
            <a:ext cx="69056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997EE8-A429-467C-971F-2040ADB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Established by Policy, </a:t>
            </a:r>
            <a:br>
              <a:rPr lang="en-US" dirty="0"/>
            </a:br>
            <a:r>
              <a:rPr lang="en-US" dirty="0"/>
              <a:t>creating policy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BA7951-17B2-4361-80F7-E7794BC4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4190" y="2311401"/>
            <a:ext cx="9000951" cy="24780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DFB91-DDB6-4B87-9BFE-9A4F23D9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4CE33-84FB-4655-8F4B-7BFBD9A28CBC}" type="slidenum">
              <a:rPr lang="en-US" altLang="en-US" smtClean="0"/>
              <a:pPr/>
              <a:t>5</a:t>
            </a:fld>
            <a:endParaRPr lang="en-US" altLang="en-US">
              <a:solidFill>
                <a:srgbClr val="002C7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E89D1-4F7B-49C5-B70B-424C0BE8B8E3}"/>
              </a:ext>
            </a:extLst>
          </p:cNvPr>
          <p:cNvSpPr txBox="1"/>
          <p:nvPr/>
        </p:nvSpPr>
        <p:spPr>
          <a:xfrm>
            <a:off x="1676273" y="522328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C000"/>
                </a:solidFill>
              </a:rPr>
              <a:t>https://hpo.johnshopkins.edu/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479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JHM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981200"/>
            <a:ext cx="7802880" cy="4114800"/>
          </a:xfrm>
        </p:spPr>
        <p:txBody>
          <a:bodyPr/>
          <a:lstStyle/>
          <a:p>
            <a:r>
              <a:rPr lang="en-US" dirty="0"/>
              <a:t>Patient or member-related data stored in our clinical enterprise systems.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Billing, finance, health plan, and clinical administrative records or systems.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Patient monitoring data collected for clinical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42C1-9401-4075-9708-CB615F85545E}" type="slidenum">
              <a:rPr lang="en-US" altLang="en-US" smtClean="0"/>
              <a:pPr/>
              <a:t>6</a:t>
            </a:fld>
            <a:endParaRPr lang="en-US" altLang="en-US">
              <a:solidFill>
                <a:srgbClr val="002C7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39" y="1981200"/>
            <a:ext cx="2132428" cy="1019175"/>
          </a:xfrm>
          <a:prstGeom prst="rect">
            <a:avLst/>
          </a:prstGeom>
        </p:spPr>
      </p:pic>
      <p:pic>
        <p:nvPicPr>
          <p:cNvPr id="6" name="Picture 5" descr="Folders PNG Transparent Images | PNG Al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9" y="3030855"/>
            <a:ext cx="1400515" cy="1400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8568" y="3352799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$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32" y="4598075"/>
            <a:ext cx="1038457" cy="12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0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A7C6-1CB3-4D69-B391-CC03E0F9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the best use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DC38CD-65AF-4A0E-96BD-D75C44BE9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1" y="1600200"/>
            <a:ext cx="5753100" cy="4495800"/>
          </a:xfrm>
        </p:spPr>
        <p:txBody>
          <a:bodyPr/>
          <a:lstStyle/>
          <a:p>
            <a:r>
              <a:rPr lang="en-US" sz="3200" dirty="0"/>
              <a:t>Our patients entrust us with their care and data</a:t>
            </a:r>
          </a:p>
          <a:p>
            <a:r>
              <a:rPr lang="en-US" sz="3200" dirty="0"/>
              <a:t>We ensure good stewardship of their data, enabling its use for important research and innovation with appropriate protections</a:t>
            </a:r>
          </a:p>
          <a:p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22982-F1C6-426C-AB24-661B0E3E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A9E5-83E6-49E9-AA3D-1592B44CF137}" type="datetime1">
              <a:rPr lang="en-US" altLang="en-US" smtClean="0"/>
              <a:pPr/>
              <a:t>2/9/2022</a:t>
            </a:fld>
            <a:endParaRPr lang="en-US" altLang="en-US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4AC81-281A-49CB-88FF-C8FE5F09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D8D3A-AAD6-4BFE-BBA6-7DC35600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731D-9C3F-4CE0-B6A7-5E9B77205830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3D2BA-6FD8-4ED7-9A49-C8392E2F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004" y="1866900"/>
            <a:ext cx="468669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59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3685-E125-4B9F-83D0-5872C067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data is a valuable asset for research</a:t>
            </a:r>
          </a:p>
        </p:txBody>
      </p:sp>
      <p:pic>
        <p:nvPicPr>
          <p:cNvPr id="1026" name="Picture 3" descr="https://images.techhive.com/images/article/2014/12/healthcare-data-thinkstock-100533600-large.jpg?auto=webp">
            <a:extLst>
              <a:ext uri="{FF2B5EF4-FFF2-40B4-BE49-F238E27FC236}">
                <a16:creationId xmlns:a16="http://schemas.microsoft.com/office/drawing/2014/main" id="{21D74E54-FB45-49F7-87DD-A5C05D396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04" y="2623368"/>
            <a:ext cx="3374803" cy="2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50DEFFA-2630-4980-B671-0A5CDCFF7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099" y="2151321"/>
            <a:ext cx="6442589" cy="4114800"/>
          </a:xfrm>
        </p:spPr>
        <p:txBody>
          <a:bodyPr/>
          <a:lstStyle/>
          <a:p>
            <a:r>
              <a:rPr lang="en-US" sz="2800" dirty="0"/>
              <a:t>We want JHU researchers to be able to effectively leverage JHM patient data for important research.</a:t>
            </a:r>
          </a:p>
          <a:p>
            <a:r>
              <a:rPr lang="en-US" sz="2800" dirty="0"/>
              <a:t>Regulation and policies make the process somewhat complex.</a:t>
            </a:r>
          </a:p>
          <a:p>
            <a:r>
              <a:rPr lang="en-US" sz="2800" dirty="0"/>
              <a:t>We are working to simplify and guide JHU researchers through this process.</a:t>
            </a:r>
          </a:p>
        </p:txBody>
      </p:sp>
    </p:spTree>
    <p:extLst>
      <p:ext uri="{BB962C8B-B14F-4D97-AF65-F5344CB8AC3E}">
        <p14:creationId xmlns:p14="http://schemas.microsoft.com/office/powerpoint/2010/main" val="82694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3FA8-3C5C-44B1-9F43-2EA6D889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9" y="221463"/>
            <a:ext cx="10363200" cy="1143000"/>
          </a:xfrm>
        </p:spPr>
        <p:txBody>
          <a:bodyPr/>
          <a:lstStyle/>
          <a:p>
            <a:r>
              <a:rPr lang="en-US" dirty="0"/>
              <a:t>New Guidance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F41C3A-6C86-449A-99AE-9AC5B5114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670" y="1086342"/>
            <a:ext cx="7114859" cy="5199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4E2390-5FED-4834-A820-943DF5F60724}"/>
              </a:ext>
            </a:extLst>
          </p:cNvPr>
          <p:cNvSpPr txBox="1"/>
          <p:nvPr/>
        </p:nvSpPr>
        <p:spPr>
          <a:xfrm>
            <a:off x="1562987" y="6285663"/>
            <a:ext cx="996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linkClick r:id="rId3"/>
              </a:rPr>
              <a:t>Research Access to Patient Data for JHU Researchers Outside of the JHM Covered Entity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2A614-B197-4383-B591-3B1DBEC2FBD0}"/>
              </a:ext>
            </a:extLst>
          </p:cNvPr>
          <p:cNvSpPr txBox="1"/>
          <p:nvPr/>
        </p:nvSpPr>
        <p:spPr>
          <a:xfrm>
            <a:off x="10959212" y="5449824"/>
            <a:ext cx="29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5822611"/>
      </p:ext>
    </p:extLst>
  </p:cSld>
  <p:clrMapOvr>
    <a:masterClrMapping/>
  </p:clrMapOvr>
</p:sld>
</file>

<file path=ppt/theme/theme1.xml><?xml version="1.0" encoding="utf-8"?>
<a:theme xmlns:a="http://schemas.openxmlformats.org/drawingml/2006/main" name="JHM_Blue_HD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C000"/>
      </a:hlink>
      <a:folHlink>
        <a:srgbClr val="BBE0E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9F22D882CA21429F5CB8B643E534E3" ma:contentTypeVersion="10" ma:contentTypeDescription="Create a new document." ma:contentTypeScope="" ma:versionID="f61d5d19fb3256ae1b1563cd61f1314a">
  <xsd:schema xmlns:xsd="http://www.w3.org/2001/XMLSchema" xmlns:xs="http://www.w3.org/2001/XMLSchema" xmlns:p="http://schemas.microsoft.com/office/2006/metadata/properties" xmlns:ns2="95179776-aeb5-43bb-9e4c-11458becaae0" xmlns:ns3="76131318-8dad-4472-9708-a5803cdf7163" targetNamespace="http://schemas.microsoft.com/office/2006/metadata/properties" ma:root="true" ma:fieldsID="598384d28853b2cf59d750daa6f73ca4" ns2:_="" ns3:_="">
    <xsd:import namespace="95179776-aeb5-43bb-9e4c-11458becaae0"/>
    <xsd:import namespace="76131318-8dad-4472-9708-a5803cdf71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79776-aeb5-43bb-9e4c-11458becaa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131318-8dad-4472-9708-a5803cdf716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D4B768-B5A9-4AE4-A0A9-DA95A81CB3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1AB9ED-DF22-4D98-882F-91C99960D2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179776-aeb5-43bb-9e4c-11458becaae0"/>
    <ds:schemaRef ds:uri="76131318-8dad-4472-9708-a5803cdf71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1D84A7-1121-4FD4-9B44-AD816D4F76B8}">
  <ds:schemaRefs>
    <ds:schemaRef ds:uri="95179776-aeb5-43bb-9e4c-11458becaae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76131318-8dad-4472-9708-a5803cdf716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JHM_Blue_HD</Template>
  <TotalTime>2096</TotalTime>
  <Words>1334</Words>
  <Application>Microsoft Office PowerPoint</Application>
  <PresentationFormat>Widescreen</PresentationFormat>
  <Paragraphs>190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ＭＳ Ｐゴシック</vt:lpstr>
      <vt:lpstr>Arial</vt:lpstr>
      <vt:lpstr>Arial Narrow</vt:lpstr>
      <vt:lpstr>Calibri</vt:lpstr>
      <vt:lpstr>Source Sans Pro</vt:lpstr>
      <vt:lpstr>Times</vt:lpstr>
      <vt:lpstr>JHM_Blue_HD</vt:lpstr>
      <vt:lpstr>Research Access to JHM Data: HIPAA, Data Use, and the Data Trust</vt:lpstr>
      <vt:lpstr>Overview</vt:lpstr>
      <vt:lpstr>The Data Trust</vt:lpstr>
      <vt:lpstr>PowerPoint Presentation</vt:lpstr>
      <vt:lpstr>Established by Policy,  creating policy</vt:lpstr>
      <vt:lpstr>What is JHM Data?</vt:lpstr>
      <vt:lpstr>Ensuring the best use</vt:lpstr>
      <vt:lpstr>Patient data is a valuable asset for research</vt:lpstr>
      <vt:lpstr>New Guidance</vt:lpstr>
      <vt:lpstr>HIPAA Concepts and Vocabulary</vt:lpstr>
      <vt:lpstr>PowerPoint Presentation</vt:lpstr>
      <vt:lpstr>Key Terms</vt:lpstr>
      <vt:lpstr>Key Terms and Concepts</vt:lpstr>
      <vt:lpstr>Guidance for accessing JHM data </vt:lpstr>
      <vt:lpstr>Data Protection Attestation</vt:lpstr>
      <vt:lpstr>An Exception - APL</vt:lpstr>
      <vt:lpstr>Get a Specification</vt:lpstr>
      <vt:lpstr>Consider…</vt:lpstr>
      <vt:lpstr>De-identified data</vt:lpstr>
      <vt:lpstr>LDS – other JHU schools outside JHM </vt:lpstr>
      <vt:lpstr>LDS - APL</vt:lpstr>
      <vt:lpstr>PHI</vt:lpstr>
      <vt:lpstr>Best Practices</vt:lpstr>
      <vt:lpstr>Best Practices</vt:lpstr>
      <vt:lpstr>SAFE Desktop</vt:lpstr>
      <vt:lpstr>PowerPoint Presentation</vt:lpstr>
      <vt:lpstr>JHU REDCap</vt:lpstr>
      <vt:lpstr>Other Best Practices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dbaldwi7@jhmi.edu</dc:creator>
  <cp:lastModifiedBy>Valerie Smothers</cp:lastModifiedBy>
  <cp:revision>127</cp:revision>
  <cp:lastPrinted>2015-10-07T14:51:45Z</cp:lastPrinted>
  <dcterms:created xsi:type="dcterms:W3CDTF">2013-09-24T06:52:52Z</dcterms:created>
  <dcterms:modified xsi:type="dcterms:W3CDTF">2022-02-09T16:14:59Z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0x010100D29F22D882CA21429F5CB8B643E534E3</vt:lpwstr>
  </property>
</Properties>
</file>